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387" r:id="rId2"/>
    <p:sldId id="459" r:id="rId3"/>
    <p:sldId id="455" r:id="rId4"/>
    <p:sldId id="456" r:id="rId5"/>
    <p:sldId id="460" r:id="rId6"/>
    <p:sldId id="461" r:id="rId7"/>
    <p:sldId id="462" r:id="rId8"/>
    <p:sldId id="463" r:id="rId9"/>
    <p:sldId id="264" r:id="rId10"/>
    <p:sldId id="468" r:id="rId11"/>
    <p:sldId id="475" r:id="rId12"/>
    <p:sldId id="480" r:id="rId13"/>
    <p:sldId id="479" r:id="rId14"/>
    <p:sldId id="478" r:id="rId15"/>
    <p:sldId id="474" r:id="rId16"/>
    <p:sldId id="476" r:id="rId17"/>
    <p:sldId id="477" r:id="rId18"/>
    <p:sldId id="44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cia Mann" initials="AM" lastIdx="3" clrIdx="0"/>
  <p:cmAuthor id="1" name="HBFS Admin" initials="HA" lastIdx="1" clrIdx="1">
    <p:extLst>
      <p:ext uri="{19B8F6BF-5375-455C-9EA6-DF929625EA0E}">
        <p15:presenceInfo xmlns:p15="http://schemas.microsoft.com/office/powerpoint/2012/main" userId="253eb9e5bf76e9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511"/>
    <a:srgbClr val="BD891B"/>
    <a:srgbClr val="E8A41C"/>
    <a:srgbClr val="0000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8127" autoAdjust="0"/>
  </p:normalViewPr>
  <p:slideViewPr>
    <p:cSldViewPr>
      <p:cViewPr varScale="1">
        <p:scale>
          <a:sx n="72" d="100"/>
          <a:sy n="72" d="100"/>
        </p:scale>
        <p:origin x="1224" y="54"/>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notesViewPr>
    <p:cSldViewPr>
      <p:cViewPr varScale="1">
        <p:scale>
          <a:sx n="69" d="100"/>
          <a:sy n="69" d="100"/>
        </p:scale>
        <p:origin x="-280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584A7-B385-40DA-B085-72A2DF7F8C9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1AA7743-B66C-4500-AAE4-F19FB063AFF2}">
      <dgm:prSet phldrT="[Text]"/>
      <dgm:spPr>
        <a:solidFill>
          <a:srgbClr val="BD891B"/>
        </a:solidFill>
      </dgm:spPr>
      <dgm:t>
        <a:bodyPr/>
        <a:lstStyle/>
        <a:p>
          <a:pPr algn="ctr"/>
          <a:r>
            <a:rPr lang="en-US" dirty="0"/>
            <a:t>Assessment</a:t>
          </a:r>
        </a:p>
      </dgm:t>
    </dgm:pt>
    <dgm:pt modelId="{94BFAAC5-E213-4AE9-8F26-15524C5BD040}" type="parTrans" cxnId="{00078DBA-1B41-454B-8880-031DA60A2E62}">
      <dgm:prSet/>
      <dgm:spPr/>
      <dgm:t>
        <a:bodyPr/>
        <a:lstStyle/>
        <a:p>
          <a:pPr algn="ctr"/>
          <a:endParaRPr lang="en-US"/>
        </a:p>
      </dgm:t>
    </dgm:pt>
    <dgm:pt modelId="{ABEDC306-656C-4B88-B06F-3D99DD4B9B60}" type="sibTrans" cxnId="{00078DBA-1B41-454B-8880-031DA60A2E62}">
      <dgm:prSet/>
      <dgm:spPr/>
      <dgm:t>
        <a:bodyPr/>
        <a:lstStyle/>
        <a:p>
          <a:pPr algn="ctr"/>
          <a:endParaRPr lang="en-US"/>
        </a:p>
      </dgm:t>
    </dgm:pt>
    <dgm:pt modelId="{C7D5B174-BA65-4B78-8983-620C2AF0F1DD}">
      <dgm:prSet phldrT="[Text]"/>
      <dgm:spPr>
        <a:solidFill>
          <a:srgbClr val="BD891B"/>
        </a:solidFill>
      </dgm:spPr>
      <dgm:t>
        <a:bodyPr/>
        <a:lstStyle/>
        <a:p>
          <a:pPr algn="ctr"/>
          <a:r>
            <a:rPr lang="en-US" dirty="0"/>
            <a:t>Planning</a:t>
          </a:r>
        </a:p>
      </dgm:t>
    </dgm:pt>
    <dgm:pt modelId="{9CD7DABA-60F6-4BDA-BCFB-3D15DED24EBF}" type="parTrans" cxnId="{89E4B921-7DAD-4E3D-9F74-604E35E6C608}">
      <dgm:prSet/>
      <dgm:spPr/>
      <dgm:t>
        <a:bodyPr/>
        <a:lstStyle/>
        <a:p>
          <a:pPr algn="ctr"/>
          <a:endParaRPr lang="en-US"/>
        </a:p>
      </dgm:t>
    </dgm:pt>
    <dgm:pt modelId="{6A633993-9E0E-4704-8CB8-F0469A904E1E}" type="sibTrans" cxnId="{89E4B921-7DAD-4E3D-9F74-604E35E6C608}">
      <dgm:prSet/>
      <dgm:spPr/>
      <dgm:t>
        <a:bodyPr/>
        <a:lstStyle/>
        <a:p>
          <a:pPr algn="ctr"/>
          <a:endParaRPr lang="en-US"/>
        </a:p>
      </dgm:t>
    </dgm:pt>
    <dgm:pt modelId="{EA24FEC6-919E-4D93-9E49-0509DFBE845B}">
      <dgm:prSet phldrT="[Text]"/>
      <dgm:spPr>
        <a:solidFill>
          <a:srgbClr val="BD891B"/>
        </a:solidFill>
      </dgm:spPr>
      <dgm:t>
        <a:bodyPr/>
        <a:lstStyle/>
        <a:p>
          <a:pPr algn="ctr"/>
          <a:r>
            <a:rPr lang="en-US" dirty="0"/>
            <a:t>Implementation</a:t>
          </a:r>
        </a:p>
      </dgm:t>
    </dgm:pt>
    <dgm:pt modelId="{87DBE84C-F485-4DD1-BC2D-B5743BFDE843}" type="parTrans" cxnId="{F97C6054-143C-44D6-9BE7-568747141FD8}">
      <dgm:prSet/>
      <dgm:spPr/>
      <dgm:t>
        <a:bodyPr/>
        <a:lstStyle/>
        <a:p>
          <a:pPr algn="ctr"/>
          <a:endParaRPr lang="en-US"/>
        </a:p>
      </dgm:t>
    </dgm:pt>
    <dgm:pt modelId="{3ADFAA0D-6CB2-4380-98B7-332F45CDB474}" type="sibTrans" cxnId="{F97C6054-143C-44D6-9BE7-568747141FD8}">
      <dgm:prSet/>
      <dgm:spPr/>
      <dgm:t>
        <a:bodyPr/>
        <a:lstStyle/>
        <a:p>
          <a:pPr algn="ctr"/>
          <a:endParaRPr lang="en-US"/>
        </a:p>
      </dgm:t>
    </dgm:pt>
    <dgm:pt modelId="{6AB36DE6-923F-4E19-9076-EB6110E8B540}">
      <dgm:prSet phldrT="[Text]"/>
      <dgm:spPr>
        <a:solidFill>
          <a:srgbClr val="BD891B"/>
        </a:solidFill>
      </dgm:spPr>
      <dgm:t>
        <a:bodyPr/>
        <a:lstStyle/>
        <a:p>
          <a:pPr algn="ctr"/>
          <a:r>
            <a:rPr lang="en-US" dirty="0"/>
            <a:t>Evaluation</a:t>
          </a:r>
        </a:p>
      </dgm:t>
    </dgm:pt>
    <dgm:pt modelId="{446A46C9-BB66-4B93-9CC0-EEE51A0013C6}" type="sibTrans" cxnId="{15B5E835-D345-48CD-A08A-F40A3BF02C5A}">
      <dgm:prSet/>
      <dgm:spPr/>
      <dgm:t>
        <a:bodyPr/>
        <a:lstStyle/>
        <a:p>
          <a:pPr algn="ctr"/>
          <a:endParaRPr lang="en-US"/>
        </a:p>
      </dgm:t>
    </dgm:pt>
    <dgm:pt modelId="{ECF1D573-888C-4117-AD30-363D97225F38}" type="parTrans" cxnId="{15B5E835-D345-48CD-A08A-F40A3BF02C5A}">
      <dgm:prSet/>
      <dgm:spPr/>
      <dgm:t>
        <a:bodyPr/>
        <a:lstStyle/>
        <a:p>
          <a:pPr algn="ctr"/>
          <a:endParaRPr lang="en-US"/>
        </a:p>
      </dgm:t>
    </dgm:pt>
    <dgm:pt modelId="{90E582D0-F827-43DB-B989-B6932BC95A21}" type="pres">
      <dgm:prSet presAssocID="{BC8584A7-B385-40DA-B085-72A2DF7F8C91}" presName="Name0" presStyleCnt="0">
        <dgm:presLayoutVars>
          <dgm:dir/>
          <dgm:resizeHandles val="exact"/>
        </dgm:presLayoutVars>
      </dgm:prSet>
      <dgm:spPr/>
    </dgm:pt>
    <dgm:pt modelId="{6C704A3F-1551-47CC-8FAC-2150C096C153}" type="pres">
      <dgm:prSet presAssocID="{BC8584A7-B385-40DA-B085-72A2DF7F8C91}" presName="cycle" presStyleCnt="0"/>
      <dgm:spPr/>
    </dgm:pt>
    <dgm:pt modelId="{DB5114A9-6116-43ED-8ECF-E6481EB07F50}" type="pres">
      <dgm:prSet presAssocID="{B1AA7743-B66C-4500-AAE4-F19FB063AFF2}" presName="nodeFirstNode" presStyleLbl="node1" presStyleIdx="0" presStyleCnt="4">
        <dgm:presLayoutVars>
          <dgm:bulletEnabled val="1"/>
        </dgm:presLayoutVars>
      </dgm:prSet>
      <dgm:spPr/>
    </dgm:pt>
    <dgm:pt modelId="{C48A2F03-9A03-467A-A6AF-CD4CB78D2AD5}" type="pres">
      <dgm:prSet presAssocID="{ABEDC306-656C-4B88-B06F-3D99DD4B9B60}" presName="sibTransFirstNode" presStyleLbl="bgShp" presStyleIdx="0" presStyleCnt="1"/>
      <dgm:spPr/>
    </dgm:pt>
    <dgm:pt modelId="{5ECD67D2-56B0-42E5-8AF4-48E0EC0CE63E}" type="pres">
      <dgm:prSet presAssocID="{C7D5B174-BA65-4B78-8983-620C2AF0F1DD}" presName="nodeFollowingNodes" presStyleLbl="node1" presStyleIdx="1" presStyleCnt="4">
        <dgm:presLayoutVars>
          <dgm:bulletEnabled val="1"/>
        </dgm:presLayoutVars>
      </dgm:prSet>
      <dgm:spPr/>
    </dgm:pt>
    <dgm:pt modelId="{D54B37D5-806B-46DF-B0A8-893DED14FAA6}" type="pres">
      <dgm:prSet presAssocID="{EA24FEC6-919E-4D93-9E49-0509DFBE845B}" presName="nodeFollowingNodes" presStyleLbl="node1" presStyleIdx="2" presStyleCnt="4">
        <dgm:presLayoutVars>
          <dgm:bulletEnabled val="1"/>
        </dgm:presLayoutVars>
      </dgm:prSet>
      <dgm:spPr/>
    </dgm:pt>
    <dgm:pt modelId="{B8BD902A-9FC1-40E7-9487-DC35ECBCCACA}" type="pres">
      <dgm:prSet presAssocID="{6AB36DE6-923F-4E19-9076-EB6110E8B540}" presName="nodeFollowingNodes" presStyleLbl="node1" presStyleIdx="3" presStyleCnt="4">
        <dgm:presLayoutVars>
          <dgm:bulletEnabled val="1"/>
        </dgm:presLayoutVars>
      </dgm:prSet>
      <dgm:spPr/>
    </dgm:pt>
  </dgm:ptLst>
  <dgm:cxnLst>
    <dgm:cxn modelId="{C8C0C713-024F-4EF6-A097-B674ADF57EF9}" type="presOf" srcId="{6AB36DE6-923F-4E19-9076-EB6110E8B540}" destId="{B8BD902A-9FC1-40E7-9487-DC35ECBCCACA}" srcOrd="0" destOrd="0" presId="urn:microsoft.com/office/officeart/2005/8/layout/cycle3"/>
    <dgm:cxn modelId="{C8684017-8B50-4593-BB7C-A48479EA656E}" type="presOf" srcId="{C7D5B174-BA65-4B78-8983-620C2AF0F1DD}" destId="{5ECD67D2-56B0-42E5-8AF4-48E0EC0CE63E}" srcOrd="0" destOrd="0" presId="urn:microsoft.com/office/officeart/2005/8/layout/cycle3"/>
    <dgm:cxn modelId="{89E4B921-7DAD-4E3D-9F74-604E35E6C608}" srcId="{BC8584A7-B385-40DA-B085-72A2DF7F8C91}" destId="{C7D5B174-BA65-4B78-8983-620C2AF0F1DD}" srcOrd="1" destOrd="0" parTransId="{9CD7DABA-60F6-4BDA-BCFB-3D15DED24EBF}" sibTransId="{6A633993-9E0E-4704-8CB8-F0469A904E1E}"/>
    <dgm:cxn modelId="{15B5E835-D345-48CD-A08A-F40A3BF02C5A}" srcId="{BC8584A7-B385-40DA-B085-72A2DF7F8C91}" destId="{6AB36DE6-923F-4E19-9076-EB6110E8B540}" srcOrd="3" destOrd="0" parTransId="{ECF1D573-888C-4117-AD30-363D97225F38}" sibTransId="{446A46C9-BB66-4B93-9CC0-EEE51A0013C6}"/>
    <dgm:cxn modelId="{4A21134D-2443-4425-9665-A2C45D255EE9}" type="presOf" srcId="{EA24FEC6-919E-4D93-9E49-0509DFBE845B}" destId="{D54B37D5-806B-46DF-B0A8-893DED14FAA6}" srcOrd="0" destOrd="0" presId="urn:microsoft.com/office/officeart/2005/8/layout/cycle3"/>
    <dgm:cxn modelId="{F97C6054-143C-44D6-9BE7-568747141FD8}" srcId="{BC8584A7-B385-40DA-B085-72A2DF7F8C91}" destId="{EA24FEC6-919E-4D93-9E49-0509DFBE845B}" srcOrd="2" destOrd="0" parTransId="{87DBE84C-F485-4DD1-BC2D-B5743BFDE843}" sibTransId="{3ADFAA0D-6CB2-4380-98B7-332F45CDB474}"/>
    <dgm:cxn modelId="{5B7C2F78-C49C-4456-AB3B-CA47182D3336}" type="presOf" srcId="{BC8584A7-B385-40DA-B085-72A2DF7F8C91}" destId="{90E582D0-F827-43DB-B989-B6932BC95A21}" srcOrd="0" destOrd="0" presId="urn:microsoft.com/office/officeart/2005/8/layout/cycle3"/>
    <dgm:cxn modelId="{52EFA886-00C7-42D3-B5D5-0F446FF44C7C}" type="presOf" srcId="{B1AA7743-B66C-4500-AAE4-F19FB063AFF2}" destId="{DB5114A9-6116-43ED-8ECF-E6481EB07F50}" srcOrd="0" destOrd="0" presId="urn:microsoft.com/office/officeart/2005/8/layout/cycle3"/>
    <dgm:cxn modelId="{00078DBA-1B41-454B-8880-031DA60A2E62}" srcId="{BC8584A7-B385-40DA-B085-72A2DF7F8C91}" destId="{B1AA7743-B66C-4500-AAE4-F19FB063AFF2}" srcOrd="0" destOrd="0" parTransId="{94BFAAC5-E213-4AE9-8F26-15524C5BD040}" sibTransId="{ABEDC306-656C-4B88-B06F-3D99DD4B9B60}"/>
    <dgm:cxn modelId="{3063ADDB-88E4-4010-B481-D9E5B86A4FEB}" type="presOf" srcId="{ABEDC306-656C-4B88-B06F-3D99DD4B9B60}" destId="{C48A2F03-9A03-467A-A6AF-CD4CB78D2AD5}" srcOrd="0" destOrd="0" presId="urn:microsoft.com/office/officeart/2005/8/layout/cycle3"/>
    <dgm:cxn modelId="{14179C95-1458-4CD0-B9B1-8D3BAADB9AA4}" type="presParOf" srcId="{90E582D0-F827-43DB-B989-B6932BC95A21}" destId="{6C704A3F-1551-47CC-8FAC-2150C096C153}" srcOrd="0" destOrd="0" presId="urn:microsoft.com/office/officeart/2005/8/layout/cycle3"/>
    <dgm:cxn modelId="{1EF5A57E-A172-4400-B357-89DB07C90F33}" type="presParOf" srcId="{6C704A3F-1551-47CC-8FAC-2150C096C153}" destId="{DB5114A9-6116-43ED-8ECF-E6481EB07F50}" srcOrd="0" destOrd="0" presId="urn:microsoft.com/office/officeart/2005/8/layout/cycle3"/>
    <dgm:cxn modelId="{E743F1D5-7ADA-4838-AD0A-DE79424BF4D8}" type="presParOf" srcId="{6C704A3F-1551-47CC-8FAC-2150C096C153}" destId="{C48A2F03-9A03-467A-A6AF-CD4CB78D2AD5}" srcOrd="1" destOrd="0" presId="urn:microsoft.com/office/officeart/2005/8/layout/cycle3"/>
    <dgm:cxn modelId="{2D89EAC0-AB72-4F92-BB15-B8B406ED017E}" type="presParOf" srcId="{6C704A3F-1551-47CC-8FAC-2150C096C153}" destId="{5ECD67D2-56B0-42E5-8AF4-48E0EC0CE63E}" srcOrd="2" destOrd="0" presId="urn:microsoft.com/office/officeart/2005/8/layout/cycle3"/>
    <dgm:cxn modelId="{0AB013D3-9F4B-44C8-A4C4-8FBB100D215F}" type="presParOf" srcId="{6C704A3F-1551-47CC-8FAC-2150C096C153}" destId="{D54B37D5-806B-46DF-B0A8-893DED14FAA6}" srcOrd="3" destOrd="0" presId="urn:microsoft.com/office/officeart/2005/8/layout/cycle3"/>
    <dgm:cxn modelId="{214B2201-33B0-4D87-B6AD-5AE2171F1890}" type="presParOf" srcId="{6C704A3F-1551-47CC-8FAC-2150C096C153}" destId="{B8BD902A-9FC1-40E7-9487-DC35ECBCCACA}"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A2F03-9A03-467A-A6AF-CD4CB78D2AD5}">
      <dsp:nvSpPr>
        <dsp:cNvPr id="0" name=""/>
        <dsp:cNvSpPr/>
      </dsp:nvSpPr>
      <dsp:spPr>
        <a:xfrm>
          <a:off x="1238519" y="-41578"/>
          <a:ext cx="2590260" cy="2590260"/>
        </a:xfrm>
        <a:prstGeom prst="circularArrow">
          <a:avLst>
            <a:gd name="adj1" fmla="val 4668"/>
            <a:gd name="adj2" fmla="val 272909"/>
            <a:gd name="adj3" fmla="val 13080749"/>
            <a:gd name="adj4" fmla="val 1786324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114A9-6116-43ED-8ECF-E6481EB07F50}">
      <dsp:nvSpPr>
        <dsp:cNvPr id="0" name=""/>
        <dsp:cNvSpPr/>
      </dsp:nvSpPr>
      <dsp:spPr>
        <a:xfrm>
          <a:off x="1727038" y="118"/>
          <a:ext cx="1613222" cy="806611"/>
        </a:xfrm>
        <a:prstGeom prst="roundRect">
          <a:avLst/>
        </a:prstGeom>
        <a:solidFill>
          <a:srgbClr val="BD89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Assessment</a:t>
          </a:r>
        </a:p>
      </dsp:txBody>
      <dsp:txXfrm>
        <a:off x="1766414" y="39494"/>
        <a:ext cx="1534470" cy="727859"/>
      </dsp:txXfrm>
    </dsp:sp>
    <dsp:sp modelId="{5ECD67D2-56B0-42E5-8AF4-48E0EC0CE63E}">
      <dsp:nvSpPr>
        <dsp:cNvPr id="0" name=""/>
        <dsp:cNvSpPr/>
      </dsp:nvSpPr>
      <dsp:spPr>
        <a:xfrm>
          <a:off x="2657114" y="930194"/>
          <a:ext cx="1613222" cy="806611"/>
        </a:xfrm>
        <a:prstGeom prst="roundRect">
          <a:avLst/>
        </a:prstGeom>
        <a:solidFill>
          <a:srgbClr val="BD89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Planning</a:t>
          </a:r>
        </a:p>
      </dsp:txBody>
      <dsp:txXfrm>
        <a:off x="2696490" y="969570"/>
        <a:ext cx="1534470" cy="727859"/>
      </dsp:txXfrm>
    </dsp:sp>
    <dsp:sp modelId="{D54B37D5-806B-46DF-B0A8-893DED14FAA6}">
      <dsp:nvSpPr>
        <dsp:cNvPr id="0" name=""/>
        <dsp:cNvSpPr/>
      </dsp:nvSpPr>
      <dsp:spPr>
        <a:xfrm>
          <a:off x="1727038" y="1860270"/>
          <a:ext cx="1613222" cy="806611"/>
        </a:xfrm>
        <a:prstGeom prst="roundRect">
          <a:avLst/>
        </a:prstGeom>
        <a:solidFill>
          <a:srgbClr val="BD89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Implementation</a:t>
          </a:r>
        </a:p>
      </dsp:txBody>
      <dsp:txXfrm>
        <a:off x="1766414" y="1899646"/>
        <a:ext cx="1534470" cy="727859"/>
      </dsp:txXfrm>
    </dsp:sp>
    <dsp:sp modelId="{B8BD902A-9FC1-40E7-9487-DC35ECBCCACA}">
      <dsp:nvSpPr>
        <dsp:cNvPr id="0" name=""/>
        <dsp:cNvSpPr/>
      </dsp:nvSpPr>
      <dsp:spPr>
        <a:xfrm>
          <a:off x="796963" y="930194"/>
          <a:ext cx="1613222" cy="806611"/>
        </a:xfrm>
        <a:prstGeom prst="roundRect">
          <a:avLst/>
        </a:prstGeom>
        <a:solidFill>
          <a:srgbClr val="BD89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a:t>
          </a:r>
        </a:p>
      </dsp:txBody>
      <dsp:txXfrm>
        <a:off x="836339" y="969570"/>
        <a:ext cx="1534470" cy="72785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22BF73-E98E-4ACC-8F1F-E780F08DF70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ECA93B-C335-4CA8-87DB-E738CAEABA5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B206657-E252-47BF-82AF-6DF8A12C9B6E}" type="datetimeFigureOut">
              <a:rPr lang="en-US" smtClean="0"/>
              <a:t>11/13/2019</a:t>
            </a:fld>
            <a:endParaRPr lang="en-US"/>
          </a:p>
        </p:txBody>
      </p:sp>
      <p:sp>
        <p:nvSpPr>
          <p:cNvPr id="4" name="Footer Placeholder 3">
            <a:extLst>
              <a:ext uri="{FF2B5EF4-FFF2-40B4-BE49-F238E27FC236}">
                <a16:creationId xmlns:a16="http://schemas.microsoft.com/office/drawing/2014/main" id="{E44C7149-07A3-499C-9ED0-2026544ECDB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CEDABC-0FFB-4644-8940-7823E52EE16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B1B25BB-0F3A-48AB-BEB1-5691886D8E05}" type="slidenum">
              <a:rPr lang="en-US" smtClean="0"/>
              <a:t>‹#›</a:t>
            </a:fld>
            <a:endParaRPr lang="en-US"/>
          </a:p>
        </p:txBody>
      </p:sp>
    </p:spTree>
    <p:extLst>
      <p:ext uri="{BB962C8B-B14F-4D97-AF65-F5344CB8AC3E}">
        <p14:creationId xmlns:p14="http://schemas.microsoft.com/office/powerpoint/2010/main" val="33422902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5" tIns="46148" rIns="92295" bIns="4614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295" tIns="46148" rIns="92295" bIns="46148" rtlCol="0"/>
          <a:lstStyle>
            <a:lvl1pPr algn="r">
              <a:defRPr sz="1200"/>
            </a:lvl1pPr>
          </a:lstStyle>
          <a:p>
            <a:fld id="{E8C5A922-EDBA-446F-AC2F-BE66E1B4DAB9}" type="datetimeFigureOut">
              <a:rPr lang="en-US" smtClean="0"/>
              <a:pPr/>
              <a:t>11/13/2019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5" tIns="46148" rIns="92295" bIns="4614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95" tIns="46148" rIns="92295"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95" tIns="46148" rIns="92295"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295" tIns="46148" rIns="92295" bIns="46148" rtlCol="0" anchor="b"/>
          <a:lstStyle>
            <a:lvl1pPr algn="r">
              <a:defRPr sz="1200"/>
            </a:lvl1pPr>
          </a:lstStyle>
          <a:p>
            <a:fld id="{8504F405-0262-4810-B2C6-54BF9CB22D64}" type="slidenum">
              <a:rPr lang="en-US" smtClean="0"/>
              <a:pPr/>
              <a:t>‹#›</a:t>
            </a:fld>
            <a:endParaRPr lang="en-US" dirty="0"/>
          </a:p>
        </p:txBody>
      </p:sp>
    </p:spTree>
    <p:extLst>
      <p:ext uri="{BB962C8B-B14F-4D97-AF65-F5344CB8AC3E}">
        <p14:creationId xmlns:p14="http://schemas.microsoft.com/office/powerpoint/2010/main" val="23000974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4F405-0262-4810-B2C6-54BF9CB22D64}" type="slidenum">
              <a:rPr lang="en-US" smtClean="0"/>
              <a:pPr/>
              <a:t>1</a:t>
            </a:fld>
            <a:endParaRPr lang="en-US"/>
          </a:p>
        </p:txBody>
      </p:sp>
      <p:sp>
        <p:nvSpPr>
          <p:cNvPr id="5" name="Footer Placeholder 4">
            <a:extLst>
              <a:ext uri="{FF2B5EF4-FFF2-40B4-BE49-F238E27FC236}">
                <a16:creationId xmlns:a16="http://schemas.microsoft.com/office/drawing/2014/main" id="{46CE4C0F-2B2A-40DE-AFA4-DADB409C95D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086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16272-2F1D-4347-A3AB-6E55E45B87DE}" type="slidenum">
              <a:rPr lang="en-US" smtClean="0"/>
              <a:t>9</a:t>
            </a:fld>
            <a:endParaRPr lang="en-US"/>
          </a:p>
        </p:txBody>
      </p:sp>
      <p:sp>
        <p:nvSpPr>
          <p:cNvPr id="5" name="Footer Placeholder 4">
            <a:extLst>
              <a:ext uri="{FF2B5EF4-FFF2-40B4-BE49-F238E27FC236}">
                <a16:creationId xmlns:a16="http://schemas.microsoft.com/office/drawing/2014/main" id="{3E0F40BF-836B-450C-A21A-80C3B717B68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6919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144214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335547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3885185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304800" y="2514600"/>
            <a:ext cx="8382000" cy="3581400"/>
          </a:xfrm>
        </p:spPr>
        <p:txBody>
          <a:bodyPr/>
          <a:lstStyle>
            <a:lvl1pPr>
              <a:buClr>
                <a:srgbClr val="C00000"/>
              </a:buClr>
              <a:defRPr/>
            </a:lvl1pPr>
            <a:lvl2pPr>
              <a:lnSpc>
                <a:spcPct val="100000"/>
              </a:lnSpc>
              <a:spcAft>
                <a:spcPts val="1200"/>
              </a:spcAft>
              <a:buClr>
                <a:srgbClr val="C00000"/>
              </a:buClr>
              <a:defRPr/>
            </a:lvl2pPr>
            <a:lvl3pPr>
              <a:lnSpc>
                <a:spcPct val="100000"/>
              </a:lnSpc>
              <a:spcAft>
                <a:spcPts val="1200"/>
              </a:spcAft>
              <a:buClr>
                <a:srgbClr val="C00000"/>
              </a:buClr>
              <a:defRPr/>
            </a:lvl3pPr>
            <a:lvl4pPr>
              <a:lnSpc>
                <a:spcPct val="100000"/>
              </a:lnSpc>
              <a:spcAft>
                <a:spcPts val="1200"/>
              </a:spcAft>
              <a:defRPr/>
            </a:lvl4pPr>
            <a:lvl5pPr>
              <a:lnSpc>
                <a:spcPct val="100000"/>
              </a:lnSpc>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ente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6" y="0"/>
            <a:ext cx="9144000" cy="2286000"/>
          </a:xfrm>
          <a:prstGeom prst="rect">
            <a:avLst/>
          </a:prstGeom>
        </p:spPr>
      </p:pic>
      <p:sp>
        <p:nvSpPr>
          <p:cNvPr id="10" name="Text Placeholder 9"/>
          <p:cNvSpPr>
            <a:spLocks noGrp="1"/>
          </p:cNvSpPr>
          <p:nvPr>
            <p:ph type="body" sz="quarter" idx="10" hasCustomPrompt="1"/>
          </p:nvPr>
        </p:nvSpPr>
        <p:spPr>
          <a:xfrm>
            <a:off x="2071116" y="777240"/>
            <a:ext cx="7077456" cy="512064"/>
          </a:xfrm>
        </p:spPr>
        <p:txBody>
          <a:bodyPr>
            <a:normAutofit/>
          </a:bodyPr>
          <a:lstStyle>
            <a:lvl1pPr marL="0" indent="0">
              <a:buNone/>
              <a:defRPr sz="1350" i="1">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Functions &amp; Capabilities</a:t>
            </a:r>
          </a:p>
        </p:txBody>
      </p:sp>
      <p:cxnSp>
        <p:nvCxnSpPr>
          <p:cNvPr id="12" name="Straight Connector 11"/>
          <p:cNvCxnSpPr/>
          <p:nvPr userDrawn="1"/>
        </p:nvCxnSpPr>
        <p:spPr>
          <a:xfrm>
            <a:off x="0" y="950976"/>
            <a:ext cx="1899666"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2071117" y="2752345"/>
            <a:ext cx="5040884" cy="474381"/>
          </a:xfrm>
        </p:spPr>
        <p:txBody>
          <a:bodyPr>
            <a:noAutofit/>
          </a:bodyPr>
          <a:lstStyle>
            <a:lvl1pPr marL="0" indent="0">
              <a:buNone/>
              <a:defRPr sz="1350">
                <a:solidFill>
                  <a:srgbClr val="0D84BE"/>
                </a:solidFill>
                <a:latin typeface="GoodOT-Black" panose="020B0A04020101020102" pitchFamily="34" charset="0"/>
              </a:defRPr>
            </a:lvl1pPr>
            <a:lvl2pPr marL="342900" indent="0">
              <a:buNone/>
              <a:defRPr sz="1350">
                <a:latin typeface="GoodOT" panose="020B0504020101020102" pitchFamily="34" charset="0"/>
              </a:defRPr>
            </a:lvl2pPr>
            <a:lvl3pPr marL="685800" indent="0">
              <a:buNone/>
              <a:defRPr sz="1350">
                <a:latin typeface="GoodOT" panose="020B0504020101020102" pitchFamily="34" charset="0"/>
              </a:defRPr>
            </a:lvl3pPr>
            <a:lvl4pPr marL="1028700" indent="0">
              <a:buNone/>
              <a:defRPr sz="1350">
                <a:latin typeface="GoodOT" panose="020B0504020101020102" pitchFamily="34" charset="0"/>
              </a:defRPr>
            </a:lvl4pPr>
            <a:lvl5pPr marL="1371600" indent="0">
              <a:buNone/>
              <a:defRPr sz="1350">
                <a:latin typeface="GoodOT" panose="020B0504020101020102" pitchFamily="34" charset="0"/>
              </a:defRPr>
            </a:lvl5pPr>
          </a:lstStyle>
          <a:p>
            <a:pPr lvl="0"/>
            <a:r>
              <a:rPr lang="en-US" dirty="0"/>
              <a:t>A Fully Integrated Compensation Data Management Suite</a:t>
            </a:r>
          </a:p>
        </p:txBody>
      </p:sp>
      <p:sp>
        <p:nvSpPr>
          <p:cNvPr id="16" name="Text Placeholder 15"/>
          <p:cNvSpPr>
            <a:spLocks noGrp="1"/>
          </p:cNvSpPr>
          <p:nvPr>
            <p:ph type="body" sz="quarter" idx="12" hasCustomPrompt="1"/>
          </p:nvPr>
        </p:nvSpPr>
        <p:spPr>
          <a:xfrm>
            <a:off x="2071688" y="3360738"/>
            <a:ext cx="5039916" cy="2879196"/>
          </a:xfrm>
        </p:spPr>
        <p:txBody>
          <a:bodyPr>
            <a:normAutofit/>
          </a:bodyPr>
          <a:lstStyle>
            <a:lvl1pPr>
              <a:lnSpc>
                <a:spcPts val="1800"/>
              </a:lnSpc>
              <a:spcBef>
                <a:spcPts val="900"/>
              </a:spcBef>
              <a:defRPr sz="1200">
                <a:latin typeface="GoodOT" panose="020B0504020101020102" pitchFamily="34" charset="0"/>
              </a:defRPr>
            </a:lvl1pPr>
            <a:lvl2pPr>
              <a:defRPr sz="1200">
                <a:latin typeface="GoodOT" panose="020B0504020101020102" pitchFamily="34" charset="0"/>
              </a:defRPr>
            </a:lvl2pPr>
            <a:lvl3pPr>
              <a:defRPr sz="1200">
                <a:latin typeface="GoodOT" panose="020B0504020101020102" pitchFamily="34" charset="0"/>
              </a:defRPr>
            </a:lvl3pPr>
            <a:lvl4pPr>
              <a:defRPr sz="1200">
                <a:latin typeface="GoodOT" panose="020B0504020101020102" pitchFamily="34" charset="0"/>
              </a:defRPr>
            </a:lvl4pPr>
            <a:lvl5pPr>
              <a:defRPr sz="1200">
                <a:latin typeface="GoodOT" panose="020B0504020101020102" pitchFamily="34" charset="0"/>
              </a:defRPr>
            </a:lvl5pPr>
          </a:lstStyle>
          <a:p>
            <a:pPr lvl="0"/>
            <a:r>
              <a:rPr lang="en-US" dirty="0"/>
              <a:t>Automate Survey Participation and manage all your third-party surveys and organizational data in one central location. Customize the tool to match your organization’s standards across Employees and Reporting Relationships. Job Titles &amp; Descriptions, Organizational Information, Salary Grades &amp; Structures.</a:t>
            </a:r>
          </a:p>
          <a:p>
            <a:pPr lvl="0"/>
            <a:r>
              <a:rPr lang="en-US" dirty="0"/>
              <a:t>Price Jobs</a:t>
            </a:r>
          </a:p>
          <a:p>
            <a:pPr lvl="0"/>
            <a:r>
              <a:rPr lang="en-US" dirty="0"/>
              <a:t>Automate Market-Pricing</a:t>
            </a:r>
          </a:p>
        </p:txBody>
      </p:sp>
      <p:sp>
        <p:nvSpPr>
          <p:cNvPr id="20" name="Text Placeholder 19"/>
          <p:cNvSpPr>
            <a:spLocks noGrp="1"/>
          </p:cNvSpPr>
          <p:nvPr>
            <p:ph type="body" sz="quarter" idx="13" hasCustomPrompt="1"/>
          </p:nvPr>
        </p:nvSpPr>
        <p:spPr>
          <a:xfrm>
            <a:off x="2050542" y="1197865"/>
            <a:ext cx="6502003" cy="811875"/>
          </a:xfrm>
        </p:spPr>
        <p:txBody>
          <a:bodyPr>
            <a:noAutofit/>
          </a:bodyPr>
          <a:lstStyle>
            <a:lvl1pPr marL="0" indent="0">
              <a:buNone/>
              <a:defRPr sz="3600">
                <a:solidFill>
                  <a:schemeClr val="bg1"/>
                </a:solidFill>
                <a:latin typeface="GoodOT-Black" panose="020B0A04020101020102" pitchFamily="34" charset="0"/>
              </a:defRPr>
            </a:lvl1pPr>
          </a:lstStyle>
          <a:p>
            <a:pPr lvl="0"/>
            <a:r>
              <a:rPr lang="en-US" dirty="0"/>
              <a:t>PRODUCT OVERVIEW</a:t>
            </a:r>
          </a:p>
        </p:txBody>
      </p:sp>
    </p:spTree>
    <p:extLst>
      <p:ext uri="{BB962C8B-B14F-4D97-AF65-F5344CB8AC3E}">
        <p14:creationId xmlns:p14="http://schemas.microsoft.com/office/powerpoint/2010/main" val="38019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14938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263999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104211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163240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416651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120572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275519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354AC-EB62-4B62-9BF9-B395B0985FB3}" type="slidenum">
              <a:rPr lang="en-US" smtClean="0"/>
              <a:pPr/>
              <a:t>‹#›</a:t>
            </a:fld>
            <a:endParaRPr lang="en-US" dirty="0"/>
          </a:p>
        </p:txBody>
      </p:sp>
    </p:spTree>
    <p:extLst>
      <p:ext uri="{BB962C8B-B14F-4D97-AF65-F5344CB8AC3E}">
        <p14:creationId xmlns:p14="http://schemas.microsoft.com/office/powerpoint/2010/main" val="49962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354AC-EB62-4B62-9BF9-B395B0985FB3}" type="slidenum">
              <a:rPr lang="en-US" smtClean="0"/>
              <a:pPr/>
              <a:t>‹#›</a:t>
            </a:fld>
            <a:endParaRPr lang="en-US" dirty="0"/>
          </a:p>
        </p:txBody>
      </p:sp>
      <p:pic>
        <p:nvPicPr>
          <p:cNvPr id="11" name="Picture 10">
            <a:extLst>
              <a:ext uri="{FF2B5EF4-FFF2-40B4-BE49-F238E27FC236}">
                <a16:creationId xmlns:a16="http://schemas.microsoft.com/office/drawing/2014/main" id="{B719ADF4-6BD7-449F-B0D9-A8BB77135EC8}"/>
              </a:ext>
            </a:extLst>
          </p:cNvPr>
          <p:cNvPicPr>
            <a:picLocks noChangeAspect="1"/>
          </p:cNvPicPr>
          <p:nvPr userDrawn="1"/>
        </p:nvPicPr>
        <p:blipFill>
          <a:blip r:embed="rId15"/>
          <a:stretch>
            <a:fillRect/>
          </a:stretch>
        </p:blipFill>
        <p:spPr>
          <a:xfrm>
            <a:off x="4540656" y="0"/>
            <a:ext cx="4603344" cy="598948"/>
          </a:xfrm>
          <a:prstGeom prst="rect">
            <a:avLst/>
          </a:prstGeom>
        </p:spPr>
      </p:pic>
    </p:spTree>
    <p:extLst>
      <p:ext uri="{BB962C8B-B14F-4D97-AF65-F5344CB8AC3E}">
        <p14:creationId xmlns:p14="http://schemas.microsoft.com/office/powerpoint/2010/main" val="372555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www.bls.gov/oes/current/oes_5000002.htm#00-0000"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740" r="3979"/>
          <a:stretch/>
        </p:blipFill>
        <p:spPr>
          <a:xfrm>
            <a:off x="2849500" y="-17059"/>
            <a:ext cx="6294500" cy="6875060"/>
          </a:xfrm>
          <a:prstGeom prst="rect">
            <a:avLst/>
          </a:prstGeom>
        </p:spPr>
      </p:pic>
      <p:sp>
        <p:nvSpPr>
          <p:cNvPr id="16" name="Rectangle 15"/>
          <p:cNvSpPr/>
          <p:nvPr/>
        </p:nvSpPr>
        <p:spPr>
          <a:xfrm>
            <a:off x="2819400" y="0"/>
            <a:ext cx="4571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5569267" y="-1374708"/>
            <a:ext cx="1141040" cy="6031173"/>
          </a:xfrm>
          <a:prstGeom prst="rect">
            <a:avLst/>
          </a:pr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TextBox 11"/>
          <p:cNvSpPr txBox="1"/>
          <p:nvPr/>
        </p:nvSpPr>
        <p:spPr>
          <a:xfrm>
            <a:off x="3139735" y="1117937"/>
            <a:ext cx="6031174" cy="1015663"/>
          </a:xfrm>
          <a:prstGeom prst="rect">
            <a:avLst/>
          </a:prstGeom>
          <a:noFill/>
        </p:spPr>
        <p:txBody>
          <a:bodyPr wrap="square" rtlCol="0">
            <a:spAutoFit/>
          </a:bodyPr>
          <a:lstStyle/>
          <a:p>
            <a:pPr algn="ctr"/>
            <a:r>
              <a:rPr lang="en-US" sz="2000" b="1" dirty="0">
                <a:solidFill>
                  <a:schemeClr val="bg1"/>
                </a:solidFill>
              </a:rPr>
              <a:t>Presentation for CCRPC Executive Committee</a:t>
            </a:r>
          </a:p>
          <a:p>
            <a:pPr algn="ctr"/>
            <a:endParaRPr lang="en-US" sz="2000" b="1" dirty="0">
              <a:solidFill>
                <a:schemeClr val="bg1"/>
              </a:solidFill>
            </a:endParaRPr>
          </a:p>
          <a:p>
            <a:pPr algn="ctr"/>
            <a:r>
              <a:rPr lang="en-US" sz="2000" b="1" i="1" dirty="0">
                <a:solidFill>
                  <a:schemeClr val="bg1"/>
                </a:solidFill>
              </a:rPr>
              <a:t>By Hickok &amp; Boardman HR Intelligence</a:t>
            </a:r>
          </a:p>
        </p:txBody>
      </p:sp>
      <p:grpSp>
        <p:nvGrpSpPr>
          <p:cNvPr id="14" name="Group 13">
            <a:extLst>
              <a:ext uri="{FF2B5EF4-FFF2-40B4-BE49-F238E27FC236}">
                <a16:creationId xmlns:a16="http://schemas.microsoft.com/office/drawing/2014/main" id="{4DDB2E24-0D42-471B-BBC1-B497EA969733}"/>
              </a:ext>
            </a:extLst>
          </p:cNvPr>
          <p:cNvGrpSpPr/>
          <p:nvPr/>
        </p:nvGrpSpPr>
        <p:grpSpPr>
          <a:xfrm>
            <a:off x="11148" y="0"/>
            <a:ext cx="2854715" cy="6858000"/>
            <a:chOff x="11149" y="0"/>
            <a:chExt cx="2651760" cy="6858000"/>
          </a:xfrm>
        </p:grpSpPr>
        <p:sp>
          <p:nvSpPr>
            <p:cNvPr id="15" name="Rectangle 14">
              <a:extLst>
                <a:ext uri="{FF2B5EF4-FFF2-40B4-BE49-F238E27FC236}">
                  <a16:creationId xmlns:a16="http://schemas.microsoft.com/office/drawing/2014/main" id="{9B54CB71-6654-4896-8588-C28E662519AA}"/>
                </a:ext>
              </a:extLst>
            </p:cNvPr>
            <p:cNvSpPr/>
            <p:nvPr/>
          </p:nvSpPr>
          <p:spPr>
            <a:xfrm>
              <a:off x="11149" y="0"/>
              <a:ext cx="2651760" cy="6858000"/>
            </a:xfrm>
            <a:prstGeom prst="rect">
              <a:avLst/>
            </a:prstGeom>
            <a:solidFill>
              <a:srgbClr val="134B8E"/>
            </a:solidFill>
            <a:ln>
              <a:solidFill>
                <a:srgbClr val="134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A09017-3E0A-4851-99BE-00D71E5F8A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30" y="0"/>
              <a:ext cx="2563334"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0549202C-86E0-4E18-B4F7-B253823B26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30" y="855887"/>
              <a:ext cx="2551381"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E486AC84-2D7C-4FCB-8C7A-91B01AB92AD8}"/>
                </a:ext>
              </a:extLst>
            </p:cNvPr>
            <p:cNvPicPr>
              <a:picLocks noChangeAspect="1"/>
            </p:cNvPicPr>
            <p:nvPr/>
          </p:nvPicPr>
          <p:blipFill>
            <a:blip r:embed="rId6"/>
            <a:stretch>
              <a:fillRect/>
            </a:stretch>
          </p:blipFill>
          <p:spPr>
            <a:xfrm>
              <a:off x="70530" y="1713902"/>
              <a:ext cx="2551381" cy="822960"/>
            </a:xfrm>
            <a:prstGeom prst="rect">
              <a:avLst/>
            </a:prstGeom>
          </p:spPr>
        </p:pic>
        <p:pic>
          <p:nvPicPr>
            <p:cNvPr id="20" name="Picture 7">
              <a:extLst>
                <a:ext uri="{FF2B5EF4-FFF2-40B4-BE49-F238E27FC236}">
                  <a16:creationId xmlns:a16="http://schemas.microsoft.com/office/drawing/2014/main" id="{8CDDF531-6B55-4A3E-9255-DDABD303C28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36" y="2561436"/>
              <a:ext cx="2551381"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a:extLst>
                <a:ext uri="{FF2B5EF4-FFF2-40B4-BE49-F238E27FC236}">
                  <a16:creationId xmlns:a16="http://schemas.microsoft.com/office/drawing/2014/main" id="{17CBF68C-A8B7-46DC-A9F0-835433A2C4F6}"/>
                </a:ext>
              </a:extLst>
            </p:cNvPr>
            <p:cNvPicPr>
              <a:picLocks noChangeAspect="1"/>
            </p:cNvPicPr>
            <p:nvPr/>
          </p:nvPicPr>
          <p:blipFill rotWithShape="1">
            <a:blip r:embed="rId8"/>
            <a:srcRect t="8333"/>
            <a:stretch/>
          </p:blipFill>
          <p:spPr>
            <a:xfrm>
              <a:off x="62393" y="3421668"/>
              <a:ext cx="2560320" cy="810263"/>
            </a:xfrm>
            <a:prstGeom prst="rect">
              <a:avLst/>
            </a:prstGeom>
          </p:spPr>
        </p:pic>
        <p:pic>
          <p:nvPicPr>
            <p:cNvPr id="23" name="Picture 22">
              <a:extLst>
                <a:ext uri="{FF2B5EF4-FFF2-40B4-BE49-F238E27FC236}">
                  <a16:creationId xmlns:a16="http://schemas.microsoft.com/office/drawing/2014/main" id="{8BCAE822-8094-4984-A6A9-B393222B17B1}"/>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7" y="4269202"/>
              <a:ext cx="2560320"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a:extLst>
                <a:ext uri="{FF2B5EF4-FFF2-40B4-BE49-F238E27FC236}">
                  <a16:creationId xmlns:a16="http://schemas.microsoft.com/office/drawing/2014/main" id="{C774C02A-73CB-455F-B669-24167F86B0A0}"/>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85" y="5127217"/>
              <a:ext cx="2560320"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a:extLst>
                <a:ext uri="{FF2B5EF4-FFF2-40B4-BE49-F238E27FC236}">
                  <a16:creationId xmlns:a16="http://schemas.microsoft.com/office/drawing/2014/main" id="{B73FD451-50EE-4C55-9A76-B4F82B0B4F41}"/>
                </a:ext>
              </a:extLst>
            </p:cNvPr>
            <p:cNvPicPr>
              <a:picLocks noChangeArrowheads="1"/>
            </p:cNvPicPr>
            <p:nvPr/>
          </p:nvPicPr>
          <p:blipFill rotWithShape="1">
            <a:blip r:embed="rId11" cstate="print">
              <a:extLst>
                <a:ext uri="{28A0092B-C50C-407E-A947-70E740481C1C}">
                  <a14:useLocalDpi xmlns:a14="http://schemas.microsoft.com/office/drawing/2010/main" val="0"/>
                </a:ext>
              </a:extLst>
            </a:blip>
            <a:srcRect l="1591"/>
            <a:stretch/>
          </p:blipFill>
          <p:spPr bwMode="auto">
            <a:xfrm>
              <a:off x="57985" y="5996528"/>
              <a:ext cx="2560320"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1">
            <a:extLst>
              <a:ext uri="{FF2B5EF4-FFF2-40B4-BE49-F238E27FC236}">
                <a16:creationId xmlns:a16="http://schemas.microsoft.com/office/drawing/2014/main" id="{625AA5C8-ED13-49EA-B33E-21E520598481}"/>
              </a:ext>
            </a:extLst>
          </p:cNvPr>
          <p:cNvSpPr>
            <a:spLocks noGrp="1"/>
          </p:cNvSpPr>
          <p:nvPr>
            <p:ph type="sldNum" sz="quarter" idx="12"/>
          </p:nvPr>
        </p:nvSpPr>
        <p:spPr/>
        <p:txBody>
          <a:bodyPr/>
          <a:lstStyle/>
          <a:p>
            <a:fld id="{C09354AC-EB62-4B62-9BF9-B395B0985FB3}" type="slidenum">
              <a:rPr lang="en-US" smtClean="0"/>
              <a:pPr/>
              <a:t>1</a:t>
            </a:fld>
            <a:endParaRPr lang="en-US" dirty="0"/>
          </a:p>
        </p:txBody>
      </p:sp>
    </p:spTree>
    <p:extLst>
      <p:ext uri="{BB962C8B-B14F-4D97-AF65-F5344CB8AC3E}">
        <p14:creationId xmlns:p14="http://schemas.microsoft.com/office/powerpoint/2010/main" val="286791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D60CF7B-51D0-4FE8-A766-046E16D6B5FE}"/>
              </a:ext>
            </a:extLst>
          </p:cNvPr>
          <p:cNvSpPr>
            <a:spLocks noGrp="1"/>
          </p:cNvSpPr>
          <p:nvPr>
            <p:ph type="body" sz="quarter" idx="13"/>
          </p:nvPr>
        </p:nvSpPr>
        <p:spPr>
          <a:xfrm>
            <a:off x="3410855" y="914400"/>
            <a:ext cx="3294745" cy="811875"/>
          </a:xfrm>
        </p:spPr>
        <p:txBody>
          <a:bodyPr/>
          <a:lstStyle/>
          <a:p>
            <a:r>
              <a:rPr lang="en-US" dirty="0"/>
              <a:t>Pay Markets</a:t>
            </a:r>
          </a:p>
        </p:txBody>
      </p:sp>
      <p:pic>
        <p:nvPicPr>
          <p:cNvPr id="29" name="Picture 28">
            <a:extLst>
              <a:ext uri="{FF2B5EF4-FFF2-40B4-BE49-F238E27FC236}">
                <a16:creationId xmlns:a16="http://schemas.microsoft.com/office/drawing/2014/main" id="{ABD7D08B-D761-499D-A721-8E0EE5BB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0"/>
            <a:ext cx="9144000" cy="471054"/>
          </a:xfrm>
          <a:prstGeom prst="rect">
            <a:avLst/>
          </a:prstGeom>
        </p:spPr>
      </p:pic>
      <p:sp>
        <p:nvSpPr>
          <p:cNvPr id="16" name="Text Placeholder 6">
            <a:extLst>
              <a:ext uri="{FF2B5EF4-FFF2-40B4-BE49-F238E27FC236}">
                <a16:creationId xmlns:a16="http://schemas.microsoft.com/office/drawing/2014/main" id="{56F8515C-B294-4229-99D4-27A17BCA92E8}"/>
              </a:ext>
            </a:extLst>
          </p:cNvPr>
          <p:cNvSpPr txBox="1">
            <a:spLocks/>
          </p:cNvSpPr>
          <p:nvPr/>
        </p:nvSpPr>
        <p:spPr>
          <a:xfrm>
            <a:off x="205044" y="2417257"/>
            <a:ext cx="7878811" cy="2324711"/>
          </a:xfrm>
          <a:prstGeom prst="rect">
            <a:avLst/>
          </a:prstGeom>
        </p:spPr>
        <p:txBody>
          <a:bodyPr vert="horz" lIns="91440" tIns="45720" rIns="91440" bIns="45720" rtlCol="0">
            <a:normAutofit lnSpcReduction="10000"/>
          </a:bodyPr>
          <a:lstStyle>
            <a:lvl1pPr marL="342900" indent="-342900" algn="l" defTabSz="914400" rtl="0" eaLnBrk="1" latinLnBrk="0" hangingPunct="1">
              <a:lnSpc>
                <a:spcPts val="1800"/>
              </a:lnSpc>
              <a:spcBef>
                <a:spcPts val="900"/>
              </a:spcBef>
              <a:buFont typeface="Arial" panose="020B0604020202020204" pitchFamily="34" charset="0"/>
              <a:buChar char="•"/>
              <a:defRPr sz="1200" kern="1200">
                <a:solidFill>
                  <a:schemeClr val="tx1"/>
                </a:solidFill>
                <a:latin typeface="GoodOT" panose="020B0504020101020102"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GoodOT" panose="020B0504020101020102"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GoodOT" panose="020B0504020101020102"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GoodOT" panose="020B0504020101020102"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GoodOT" panose="020B0504020101020102"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indent="-214313">
              <a:buClr>
                <a:srgbClr val="FCB316"/>
              </a:buClr>
              <a:buFont typeface="LucidaGrande" panose="020B0600040502020204" pitchFamily="34" charset="0"/>
              <a:buChar char="▶"/>
            </a:pPr>
            <a:r>
              <a:rPr lang="en-US" sz="2000" dirty="0">
                <a:latin typeface="+mn-lt"/>
              </a:rPr>
              <a:t> 11 custom built Pay Markets, designed specifically for CCRPC</a:t>
            </a:r>
            <a:endParaRPr lang="en-US" dirty="0"/>
          </a:p>
          <a:p>
            <a:pPr marL="214313" indent="-214313">
              <a:buClr>
                <a:srgbClr val="FCB316"/>
              </a:buClr>
              <a:buFont typeface="LucidaGrande" panose="020B0600040502020204" pitchFamily="34" charset="0"/>
              <a:buChar char="▶"/>
            </a:pPr>
            <a:r>
              <a:rPr lang="en-US" sz="2000" dirty="0">
                <a:latin typeface="+mn-lt"/>
              </a:rPr>
              <a:t> Markets were selected based on competition for talent</a:t>
            </a:r>
          </a:p>
          <a:p>
            <a:pPr marL="214313" indent="-214313">
              <a:buClr>
                <a:srgbClr val="FCB316"/>
              </a:buClr>
              <a:buFont typeface="LucidaGrande" panose="020B0600040502020204" pitchFamily="34" charset="0"/>
              <a:buChar char="▶"/>
            </a:pPr>
            <a:r>
              <a:rPr lang="en-US" sz="2000" dirty="0">
                <a:latin typeface="+mn-lt"/>
              </a:rPr>
              <a:t> Streamlined approach to multi-market analysis</a:t>
            </a:r>
          </a:p>
          <a:p>
            <a:pPr marL="214313" indent="-214313">
              <a:lnSpc>
                <a:spcPct val="100000"/>
              </a:lnSpc>
              <a:buClr>
                <a:srgbClr val="FCB316"/>
              </a:buClr>
              <a:buFont typeface="LucidaGrande" panose="020B0600040502020204" pitchFamily="34" charset="0"/>
              <a:buChar char="▶"/>
            </a:pPr>
            <a:r>
              <a:rPr lang="en-US" sz="2000" dirty="0"/>
              <a:t> The following titles and corresponding data, was researched using </a:t>
            </a:r>
            <a:r>
              <a:rPr lang="en-US" sz="2000" u="sng" dirty="0">
                <a:hlinkClick r:id="rId3"/>
              </a:rPr>
              <a:t>Bureau of Labor Statistics (BLS) salary survey</a:t>
            </a:r>
            <a:r>
              <a:rPr lang="en-US" sz="2000" dirty="0"/>
              <a:t> data from the May 2018 Metropolitan and Nonmetropolitan Area Occupational Employment and Wage Estimates, for the Northern Vermont nonmetropolitan area:</a:t>
            </a:r>
          </a:p>
          <a:p>
            <a:pPr marL="214313" indent="-214313">
              <a:buClr>
                <a:srgbClr val="FCB316"/>
              </a:buClr>
              <a:buFont typeface="LucidaGrande" panose="020B0600040502020204" pitchFamily="34" charset="0"/>
              <a:buChar char="▶"/>
            </a:pPr>
            <a:endParaRPr lang="en-US" sz="2000" dirty="0">
              <a:latin typeface="+mn-lt"/>
            </a:endParaRPr>
          </a:p>
        </p:txBody>
      </p:sp>
      <p:sp>
        <p:nvSpPr>
          <p:cNvPr id="12" name="TextBox 11">
            <a:extLst>
              <a:ext uri="{FF2B5EF4-FFF2-40B4-BE49-F238E27FC236}">
                <a16:creationId xmlns:a16="http://schemas.microsoft.com/office/drawing/2014/main" id="{57B9A54B-D3F7-4E30-BEEA-CB295DE46ABD}"/>
              </a:ext>
            </a:extLst>
          </p:cNvPr>
          <p:cNvSpPr txBox="1"/>
          <p:nvPr/>
        </p:nvSpPr>
        <p:spPr>
          <a:xfrm>
            <a:off x="4229100" y="6567054"/>
            <a:ext cx="685800" cy="276999"/>
          </a:xfrm>
          <a:prstGeom prst="rect">
            <a:avLst/>
          </a:prstGeom>
          <a:noFill/>
        </p:spPr>
        <p:txBody>
          <a:bodyPr wrap="square" rtlCol="0">
            <a:spAutoFit/>
          </a:bodyPr>
          <a:lstStyle/>
          <a:p>
            <a:pPr algn="ctr"/>
            <a:r>
              <a:rPr lang="en-US" sz="1200" dirty="0"/>
              <a:t>22</a:t>
            </a:r>
          </a:p>
        </p:txBody>
      </p:sp>
      <p:graphicFrame>
        <p:nvGraphicFramePr>
          <p:cNvPr id="2" name="Table 1">
            <a:extLst>
              <a:ext uri="{FF2B5EF4-FFF2-40B4-BE49-F238E27FC236}">
                <a16:creationId xmlns:a16="http://schemas.microsoft.com/office/drawing/2014/main" id="{7424E989-BC27-416E-9B2B-45E1470623F9}"/>
              </a:ext>
            </a:extLst>
          </p:cNvPr>
          <p:cNvGraphicFramePr>
            <a:graphicFrameLocks noGrp="1"/>
          </p:cNvGraphicFramePr>
          <p:nvPr>
            <p:extLst>
              <p:ext uri="{D42A27DB-BD31-4B8C-83A1-F6EECF244321}">
                <p14:modId xmlns:p14="http://schemas.microsoft.com/office/powerpoint/2010/main" val="1983193284"/>
              </p:ext>
            </p:extLst>
          </p:nvPr>
        </p:nvGraphicFramePr>
        <p:xfrm>
          <a:off x="579390" y="4845970"/>
          <a:ext cx="7878811" cy="1554830"/>
        </p:xfrm>
        <a:graphic>
          <a:graphicData uri="http://schemas.openxmlformats.org/drawingml/2006/table">
            <a:tbl>
              <a:tblPr firstRow="1" firstCol="1" bandRow="1">
                <a:tableStyleId>{5C22544A-7EE6-4342-B048-85BDC9FD1C3A}</a:tableStyleId>
              </a:tblPr>
              <a:tblGrid>
                <a:gridCol w="1585834">
                  <a:extLst>
                    <a:ext uri="{9D8B030D-6E8A-4147-A177-3AD203B41FA5}">
                      <a16:colId xmlns:a16="http://schemas.microsoft.com/office/drawing/2014/main" val="1703189479"/>
                    </a:ext>
                  </a:extLst>
                </a:gridCol>
                <a:gridCol w="1039847">
                  <a:extLst>
                    <a:ext uri="{9D8B030D-6E8A-4147-A177-3AD203B41FA5}">
                      <a16:colId xmlns:a16="http://schemas.microsoft.com/office/drawing/2014/main" val="3147359194"/>
                    </a:ext>
                  </a:extLst>
                </a:gridCol>
                <a:gridCol w="1312841">
                  <a:extLst>
                    <a:ext uri="{9D8B030D-6E8A-4147-A177-3AD203B41FA5}">
                      <a16:colId xmlns:a16="http://schemas.microsoft.com/office/drawing/2014/main" val="4027963590"/>
                    </a:ext>
                  </a:extLst>
                </a:gridCol>
                <a:gridCol w="1312841">
                  <a:extLst>
                    <a:ext uri="{9D8B030D-6E8A-4147-A177-3AD203B41FA5}">
                      <a16:colId xmlns:a16="http://schemas.microsoft.com/office/drawing/2014/main" val="2725038539"/>
                    </a:ext>
                  </a:extLst>
                </a:gridCol>
                <a:gridCol w="1313724">
                  <a:extLst>
                    <a:ext uri="{9D8B030D-6E8A-4147-A177-3AD203B41FA5}">
                      <a16:colId xmlns:a16="http://schemas.microsoft.com/office/drawing/2014/main" val="3388531908"/>
                    </a:ext>
                  </a:extLst>
                </a:gridCol>
                <a:gridCol w="1313724">
                  <a:extLst>
                    <a:ext uri="{9D8B030D-6E8A-4147-A177-3AD203B41FA5}">
                      <a16:colId xmlns:a16="http://schemas.microsoft.com/office/drawing/2014/main" val="230204441"/>
                    </a:ext>
                  </a:extLst>
                </a:gridCol>
              </a:tblGrid>
              <a:tr h="501552">
                <a:tc>
                  <a:txBody>
                    <a:bodyPr/>
                    <a:lstStyle/>
                    <a:p>
                      <a:pPr marL="0" marR="0" algn="ctr">
                        <a:lnSpc>
                          <a:spcPct val="115000"/>
                        </a:lnSpc>
                        <a:spcBef>
                          <a:spcPts val="0"/>
                        </a:spcBef>
                        <a:spcAft>
                          <a:spcPts val="0"/>
                        </a:spcAft>
                      </a:pPr>
                      <a:r>
                        <a:rPr lang="en-US" sz="1200">
                          <a:effectLst/>
                        </a:rPr>
                        <a:t>Title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Occupation</a:t>
                      </a:r>
                      <a:r>
                        <a:rPr lang="en-US" sz="1200" dirty="0">
                          <a:effectLst/>
                        </a:rPr>
                        <a:t> Code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Employment per 1,000 jobs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Median hourly wage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Mean hourly wage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Annual mean wage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1378655"/>
                  </a:ext>
                </a:extLst>
              </a:tr>
              <a:tr h="551726">
                <a:tc>
                  <a:txBody>
                    <a:bodyPr/>
                    <a:lstStyle/>
                    <a:p>
                      <a:pPr marL="0" marR="0">
                        <a:lnSpc>
                          <a:spcPct val="115000"/>
                        </a:lnSpc>
                        <a:spcBef>
                          <a:spcPts val="0"/>
                        </a:spcBef>
                        <a:spcAft>
                          <a:spcPts val="0"/>
                        </a:spcAft>
                      </a:pPr>
                      <a:r>
                        <a:rPr lang="en-US" sz="1600">
                          <a:effectLst/>
                        </a:rPr>
                        <a:t>Civil Engineers</a:t>
                      </a:r>
                    </a:p>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17-2051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3.512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$35.52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$36.98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$76,920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0953059"/>
                  </a:ext>
                </a:extLst>
              </a:tr>
              <a:tr h="501552">
                <a:tc>
                  <a:txBody>
                    <a:bodyPr/>
                    <a:lstStyle/>
                    <a:p>
                      <a:pPr marL="0" marR="0">
                        <a:lnSpc>
                          <a:spcPct val="115000"/>
                        </a:lnSpc>
                        <a:spcBef>
                          <a:spcPts val="0"/>
                        </a:spcBef>
                        <a:spcAft>
                          <a:spcPts val="0"/>
                        </a:spcAft>
                      </a:pPr>
                      <a:r>
                        <a:rPr lang="en-US" sz="1200">
                          <a:effectLst/>
                        </a:rPr>
                        <a:t>Urban and Regional Planners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19-3051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0.583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$29.71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$31.40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$65,320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9388457"/>
                  </a:ext>
                </a:extLst>
              </a:tr>
            </a:tbl>
          </a:graphicData>
        </a:graphic>
      </p:graphicFrame>
    </p:spTree>
    <p:extLst>
      <p:ext uri="{BB962C8B-B14F-4D97-AF65-F5344CB8AC3E}">
        <p14:creationId xmlns:p14="http://schemas.microsoft.com/office/powerpoint/2010/main" val="194153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BD7D08B-D761-499D-A721-8E0EE5BB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0"/>
            <a:ext cx="9144000" cy="471054"/>
          </a:xfrm>
          <a:prstGeom prst="rect">
            <a:avLst/>
          </a:prstGeom>
        </p:spPr>
      </p:pic>
      <p:sp>
        <p:nvSpPr>
          <p:cNvPr id="12" name="TextBox 11">
            <a:extLst>
              <a:ext uri="{FF2B5EF4-FFF2-40B4-BE49-F238E27FC236}">
                <a16:creationId xmlns:a16="http://schemas.microsoft.com/office/drawing/2014/main" id="{57B9A54B-D3F7-4E30-BEEA-CB295DE46ABD}"/>
              </a:ext>
            </a:extLst>
          </p:cNvPr>
          <p:cNvSpPr txBox="1"/>
          <p:nvPr/>
        </p:nvSpPr>
        <p:spPr>
          <a:xfrm>
            <a:off x="4229100" y="6567054"/>
            <a:ext cx="685800" cy="276999"/>
          </a:xfrm>
          <a:prstGeom prst="rect">
            <a:avLst/>
          </a:prstGeom>
          <a:noFill/>
        </p:spPr>
        <p:txBody>
          <a:bodyPr wrap="square" rtlCol="0">
            <a:spAutoFit/>
          </a:bodyPr>
          <a:lstStyle/>
          <a:p>
            <a:pPr algn="ctr"/>
            <a:r>
              <a:rPr lang="en-US" sz="1200" dirty="0"/>
              <a:t>22</a:t>
            </a:r>
          </a:p>
        </p:txBody>
      </p:sp>
      <p:graphicFrame>
        <p:nvGraphicFramePr>
          <p:cNvPr id="5" name="Table 4">
            <a:extLst>
              <a:ext uri="{FF2B5EF4-FFF2-40B4-BE49-F238E27FC236}">
                <a16:creationId xmlns:a16="http://schemas.microsoft.com/office/drawing/2014/main" id="{5C5E99AC-036F-4AE6-B32E-BCE5E30A7BAB}"/>
              </a:ext>
            </a:extLst>
          </p:cNvPr>
          <p:cNvGraphicFramePr>
            <a:graphicFrameLocks noGrp="1"/>
          </p:cNvGraphicFramePr>
          <p:nvPr>
            <p:extLst>
              <p:ext uri="{D42A27DB-BD31-4B8C-83A1-F6EECF244321}">
                <p14:modId xmlns:p14="http://schemas.microsoft.com/office/powerpoint/2010/main" val="3921824775"/>
              </p:ext>
            </p:extLst>
          </p:nvPr>
        </p:nvGraphicFramePr>
        <p:xfrm>
          <a:off x="0" y="762000"/>
          <a:ext cx="9144000" cy="5690616"/>
        </p:xfrm>
        <a:graphic>
          <a:graphicData uri="http://schemas.openxmlformats.org/drawingml/2006/table">
            <a:tbl>
              <a:tblPr firstRow="1" firstCol="1" bandRow="1">
                <a:tableStyleId>{5C22544A-7EE6-4342-B048-85BDC9FD1C3A}</a:tableStyleId>
              </a:tblPr>
              <a:tblGrid>
                <a:gridCol w="3686105">
                  <a:extLst>
                    <a:ext uri="{9D8B030D-6E8A-4147-A177-3AD203B41FA5}">
                      <a16:colId xmlns:a16="http://schemas.microsoft.com/office/drawing/2014/main" val="3784167588"/>
                    </a:ext>
                  </a:extLst>
                </a:gridCol>
                <a:gridCol w="2768423">
                  <a:extLst>
                    <a:ext uri="{9D8B030D-6E8A-4147-A177-3AD203B41FA5}">
                      <a16:colId xmlns:a16="http://schemas.microsoft.com/office/drawing/2014/main" val="197459723"/>
                    </a:ext>
                  </a:extLst>
                </a:gridCol>
                <a:gridCol w="2689472">
                  <a:extLst>
                    <a:ext uri="{9D8B030D-6E8A-4147-A177-3AD203B41FA5}">
                      <a16:colId xmlns:a16="http://schemas.microsoft.com/office/drawing/2014/main" val="1590174196"/>
                    </a:ext>
                  </a:extLst>
                </a:gridCol>
              </a:tblGrid>
              <a:tr h="219123">
                <a:tc>
                  <a:txBody>
                    <a:bodyPr/>
                    <a:lstStyle/>
                    <a:p>
                      <a:pPr marL="457200" marR="0">
                        <a:lnSpc>
                          <a:spcPct val="115000"/>
                        </a:lnSpc>
                        <a:spcBef>
                          <a:spcPts val="0"/>
                        </a:spcBef>
                        <a:spcAft>
                          <a:spcPts val="0"/>
                        </a:spcAft>
                      </a:pPr>
                      <a:r>
                        <a:rPr lang="en-US" sz="1600">
                          <a:effectLst/>
                        </a:rPr>
                        <a:t>Industry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Organization Size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Region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9281743"/>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50-100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Burlington, VT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784676"/>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100-200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Burlington, VT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195659"/>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50-100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Bristol, 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4314014"/>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50-100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Portland, 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2085286"/>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50-100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Portsmouth, NH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7935355"/>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50-100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Taunton, MA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9867323"/>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50-100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Salem, 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5706179"/>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50-100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Northeastern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170097"/>
                  </a:ext>
                </a:extLst>
              </a:tr>
              <a:tr h="451892">
                <a:tc>
                  <a:txBody>
                    <a:bodyPr/>
                    <a:lstStyle/>
                    <a:p>
                      <a:pPr marL="457200" marR="0">
                        <a:lnSpc>
                          <a:spcPct val="115000"/>
                        </a:lnSpc>
                        <a:spcBef>
                          <a:spcPts val="0"/>
                        </a:spcBef>
                        <a:spcAft>
                          <a:spcPts val="0"/>
                        </a:spcAft>
                      </a:pPr>
                      <a:r>
                        <a:rPr lang="en-US" sz="1600">
                          <a:effectLst/>
                        </a:rPr>
                        <a:t>Not-for-Profit, Association/Government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3,000-7,500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Vermont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720651"/>
                  </a:ext>
                </a:extLst>
              </a:tr>
              <a:tr h="219123">
                <a:tc>
                  <a:txBody>
                    <a:bodyPr/>
                    <a:lstStyle/>
                    <a:p>
                      <a:pPr marL="457200" marR="0">
                        <a:lnSpc>
                          <a:spcPct val="115000"/>
                        </a:lnSpc>
                        <a:spcBef>
                          <a:spcPts val="0"/>
                        </a:spcBef>
                        <a:spcAft>
                          <a:spcPts val="0"/>
                        </a:spcAft>
                      </a:pPr>
                      <a:r>
                        <a:rPr lang="en-US" sz="1600">
                          <a:effectLst/>
                        </a:rPr>
                        <a:t>Engineering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100-200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Vermont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259728"/>
                  </a:ext>
                </a:extLst>
              </a:tr>
              <a:tr h="219123">
                <a:tc>
                  <a:txBody>
                    <a:bodyPr/>
                    <a:lstStyle/>
                    <a:p>
                      <a:pPr marL="457200" marR="0">
                        <a:lnSpc>
                          <a:spcPct val="115000"/>
                        </a:lnSpc>
                        <a:spcBef>
                          <a:spcPts val="0"/>
                        </a:spcBef>
                        <a:spcAft>
                          <a:spcPts val="0"/>
                        </a:spcAft>
                      </a:pPr>
                      <a:r>
                        <a:rPr lang="en-US" sz="1600">
                          <a:effectLst/>
                        </a:rPr>
                        <a:t>Engineering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a:effectLst/>
                        </a:rPr>
                        <a:t>100-200 Employees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nSpc>
                          <a:spcPct val="115000"/>
                        </a:lnSpc>
                        <a:spcBef>
                          <a:spcPts val="0"/>
                        </a:spcBef>
                        <a:spcAft>
                          <a:spcPts val="0"/>
                        </a:spcAft>
                      </a:pPr>
                      <a:r>
                        <a:rPr lang="en-US" sz="1600" dirty="0">
                          <a:effectLst/>
                        </a:rPr>
                        <a:t>Northeastern 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5372475"/>
                  </a:ext>
                </a:extLst>
              </a:tr>
            </a:tbl>
          </a:graphicData>
        </a:graphic>
      </p:graphicFrame>
      <p:sp>
        <p:nvSpPr>
          <p:cNvPr id="15" name="Text Placeholder 6">
            <a:extLst>
              <a:ext uri="{FF2B5EF4-FFF2-40B4-BE49-F238E27FC236}">
                <a16:creationId xmlns:a16="http://schemas.microsoft.com/office/drawing/2014/main" id="{4F3A857E-B6E3-450E-A257-CF1B07B137D6}"/>
              </a:ext>
            </a:extLst>
          </p:cNvPr>
          <p:cNvSpPr txBox="1">
            <a:spLocks/>
          </p:cNvSpPr>
          <p:nvPr/>
        </p:nvSpPr>
        <p:spPr>
          <a:xfrm>
            <a:off x="2895600" y="46831"/>
            <a:ext cx="4495800" cy="8118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600" kern="1200">
                <a:solidFill>
                  <a:schemeClr val="bg1"/>
                </a:solidFill>
                <a:latin typeface="GoodOT-Black" panose="020B0A04020101020102"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CCRPC Pay Markets</a:t>
            </a:r>
          </a:p>
        </p:txBody>
      </p:sp>
    </p:spTree>
    <p:extLst>
      <p:ext uri="{BB962C8B-B14F-4D97-AF65-F5344CB8AC3E}">
        <p14:creationId xmlns:p14="http://schemas.microsoft.com/office/powerpoint/2010/main" val="327086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FA35D-FE87-4459-A740-5E3E6B2830E9}"/>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id="{8AA7CB39-BE12-49EF-A34F-F4D664F98BCF}"/>
              </a:ext>
            </a:extLst>
          </p:cNvPr>
          <p:cNvSpPr>
            <a:spLocks noGrp="1"/>
          </p:cNvSpPr>
          <p:nvPr>
            <p:ph type="body" sz="quarter" idx="13"/>
          </p:nvPr>
        </p:nvSpPr>
        <p:spPr>
          <a:xfrm>
            <a:off x="2044612" y="627334"/>
            <a:ext cx="6502003" cy="811875"/>
          </a:xfrm>
        </p:spPr>
        <p:txBody>
          <a:bodyPr/>
          <a:lstStyle/>
          <a:p>
            <a:r>
              <a:rPr lang="en-US" dirty="0"/>
              <a:t>Benefits Overview</a:t>
            </a:r>
          </a:p>
        </p:txBody>
      </p:sp>
      <p:graphicFrame>
        <p:nvGraphicFramePr>
          <p:cNvPr id="6" name="Table 6">
            <a:extLst>
              <a:ext uri="{FF2B5EF4-FFF2-40B4-BE49-F238E27FC236}">
                <a16:creationId xmlns:a16="http://schemas.microsoft.com/office/drawing/2014/main" id="{BF72CF14-8BAA-477A-AE32-5BD75D14FEC2}"/>
              </a:ext>
            </a:extLst>
          </p:cNvPr>
          <p:cNvGraphicFramePr>
            <a:graphicFrameLocks noGrp="1"/>
          </p:cNvGraphicFramePr>
          <p:nvPr>
            <p:extLst>
              <p:ext uri="{D42A27DB-BD31-4B8C-83A1-F6EECF244321}">
                <p14:modId xmlns:p14="http://schemas.microsoft.com/office/powerpoint/2010/main" val="1548889754"/>
              </p:ext>
            </p:extLst>
          </p:nvPr>
        </p:nvGraphicFramePr>
        <p:xfrm>
          <a:off x="0" y="2285999"/>
          <a:ext cx="9144000" cy="457200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12740511"/>
                    </a:ext>
                  </a:extLst>
                </a:gridCol>
                <a:gridCol w="3048000">
                  <a:extLst>
                    <a:ext uri="{9D8B030D-6E8A-4147-A177-3AD203B41FA5}">
                      <a16:colId xmlns:a16="http://schemas.microsoft.com/office/drawing/2014/main" val="1678198237"/>
                    </a:ext>
                  </a:extLst>
                </a:gridCol>
                <a:gridCol w="3048000">
                  <a:extLst>
                    <a:ext uri="{9D8B030D-6E8A-4147-A177-3AD203B41FA5}">
                      <a16:colId xmlns:a16="http://schemas.microsoft.com/office/drawing/2014/main" val="2415018909"/>
                    </a:ext>
                  </a:extLst>
                </a:gridCol>
              </a:tblGrid>
              <a:tr h="591766">
                <a:tc>
                  <a:txBody>
                    <a:bodyPr/>
                    <a:lstStyle/>
                    <a:p>
                      <a:r>
                        <a:rPr lang="en-US" sz="2000" dirty="0">
                          <a:solidFill>
                            <a:schemeClr val="bg1"/>
                          </a:solidFill>
                        </a:rPr>
                        <a:t>Standard</a:t>
                      </a:r>
                    </a:p>
                  </a:txBody>
                  <a:tcPr>
                    <a:solidFill>
                      <a:srgbClr val="A77511"/>
                    </a:solidFill>
                  </a:tcPr>
                </a:tc>
                <a:tc>
                  <a:txBody>
                    <a:bodyPr/>
                    <a:lstStyle/>
                    <a:p>
                      <a:r>
                        <a:rPr lang="en-US" sz="2000" dirty="0"/>
                        <a:t>Paid Leave</a:t>
                      </a:r>
                    </a:p>
                  </a:txBody>
                  <a:tcPr>
                    <a:solidFill>
                      <a:srgbClr val="A77511"/>
                    </a:solidFill>
                  </a:tcPr>
                </a:tc>
                <a:tc>
                  <a:txBody>
                    <a:bodyPr/>
                    <a:lstStyle/>
                    <a:p>
                      <a:r>
                        <a:rPr lang="en-US" sz="2000" dirty="0"/>
                        <a:t>Other</a:t>
                      </a:r>
                    </a:p>
                  </a:txBody>
                  <a:tcPr>
                    <a:solidFill>
                      <a:srgbClr val="A77511"/>
                    </a:solidFill>
                  </a:tcPr>
                </a:tc>
                <a:extLst>
                  <a:ext uri="{0D108BD9-81ED-4DB2-BD59-A6C34878D82A}">
                    <a16:rowId xmlns:a16="http://schemas.microsoft.com/office/drawing/2014/main" val="585986641"/>
                  </a:ext>
                </a:extLst>
              </a:tr>
              <a:tr h="591766">
                <a:tc>
                  <a:txBody>
                    <a:bodyPr/>
                    <a:lstStyle/>
                    <a:p>
                      <a:r>
                        <a:rPr lang="en-US" dirty="0"/>
                        <a:t>Medical</a:t>
                      </a:r>
                    </a:p>
                  </a:txBody>
                  <a:tcPr/>
                </a:tc>
                <a:tc>
                  <a:txBody>
                    <a:bodyPr/>
                    <a:lstStyle/>
                    <a:p>
                      <a:r>
                        <a:rPr lang="en-US" dirty="0"/>
                        <a:t>Combined PTO</a:t>
                      </a:r>
                    </a:p>
                  </a:txBody>
                  <a:tcPr/>
                </a:tc>
                <a:tc>
                  <a:txBody>
                    <a:bodyPr/>
                    <a:lstStyle/>
                    <a:p>
                      <a:r>
                        <a:rPr lang="en-US" dirty="0"/>
                        <a:t>Wellness</a:t>
                      </a:r>
                    </a:p>
                  </a:txBody>
                  <a:tcPr/>
                </a:tc>
                <a:extLst>
                  <a:ext uri="{0D108BD9-81ED-4DB2-BD59-A6C34878D82A}">
                    <a16:rowId xmlns:a16="http://schemas.microsoft.com/office/drawing/2014/main" val="2759632048"/>
                  </a:ext>
                </a:extLst>
              </a:tr>
              <a:tr h="591766">
                <a:tc>
                  <a:txBody>
                    <a:bodyPr/>
                    <a:lstStyle/>
                    <a:p>
                      <a:r>
                        <a:rPr lang="en-US" dirty="0"/>
                        <a:t>Dental</a:t>
                      </a:r>
                    </a:p>
                  </a:txBody>
                  <a:tcPr/>
                </a:tc>
                <a:tc>
                  <a:txBody>
                    <a:bodyPr/>
                    <a:lstStyle/>
                    <a:p>
                      <a:r>
                        <a:rPr lang="en-US" dirty="0"/>
                        <a:t>Holiday</a:t>
                      </a:r>
                    </a:p>
                  </a:txBody>
                  <a:tcPr/>
                </a:tc>
                <a:tc>
                  <a:txBody>
                    <a:bodyPr/>
                    <a:lstStyle/>
                    <a:p>
                      <a:r>
                        <a:rPr lang="en-US" dirty="0"/>
                        <a:t>Education/Tuition</a:t>
                      </a:r>
                    </a:p>
                  </a:txBody>
                  <a:tcPr/>
                </a:tc>
                <a:extLst>
                  <a:ext uri="{0D108BD9-81ED-4DB2-BD59-A6C34878D82A}">
                    <a16:rowId xmlns:a16="http://schemas.microsoft.com/office/drawing/2014/main" val="1229317431"/>
                  </a:ext>
                </a:extLst>
              </a:tr>
              <a:tr h="1021405">
                <a:tc>
                  <a:txBody>
                    <a:bodyPr/>
                    <a:lstStyle/>
                    <a:p>
                      <a:r>
                        <a:rPr lang="en-US" dirty="0"/>
                        <a:t>Life</a:t>
                      </a:r>
                    </a:p>
                  </a:txBody>
                  <a:tcPr/>
                </a:tc>
                <a:tc>
                  <a:txBody>
                    <a:bodyPr/>
                    <a:lstStyle/>
                    <a:p>
                      <a:r>
                        <a:rPr lang="en-US" dirty="0"/>
                        <a:t>Bereavement</a:t>
                      </a:r>
                    </a:p>
                  </a:txBody>
                  <a:tcPr/>
                </a:tc>
                <a:tc>
                  <a:txBody>
                    <a:bodyPr/>
                    <a:lstStyle/>
                    <a:p>
                      <a:r>
                        <a:rPr lang="en-US" dirty="0"/>
                        <a:t>Flexible schedules/telework</a:t>
                      </a:r>
                    </a:p>
                  </a:txBody>
                  <a:tcPr/>
                </a:tc>
                <a:extLst>
                  <a:ext uri="{0D108BD9-81ED-4DB2-BD59-A6C34878D82A}">
                    <a16:rowId xmlns:a16="http://schemas.microsoft.com/office/drawing/2014/main" val="3004303238"/>
                  </a:ext>
                </a:extLst>
              </a:tr>
              <a:tr h="591766">
                <a:tc>
                  <a:txBody>
                    <a:bodyPr/>
                    <a:lstStyle/>
                    <a:p>
                      <a:r>
                        <a:rPr lang="en-US" dirty="0"/>
                        <a:t>LTD/STD</a:t>
                      </a:r>
                    </a:p>
                  </a:txBody>
                  <a:tcPr/>
                </a:tc>
                <a:tc>
                  <a:txBody>
                    <a:bodyPr/>
                    <a:lstStyle/>
                    <a:p>
                      <a:r>
                        <a:rPr lang="en-US" dirty="0"/>
                        <a:t>Court</a:t>
                      </a:r>
                    </a:p>
                  </a:txBody>
                  <a:tcPr/>
                </a:tc>
                <a:tc>
                  <a:txBody>
                    <a:bodyPr/>
                    <a:lstStyle/>
                    <a:p>
                      <a:r>
                        <a:rPr lang="en-US" dirty="0"/>
                        <a:t>Commuting</a:t>
                      </a:r>
                    </a:p>
                  </a:txBody>
                  <a:tcPr/>
                </a:tc>
                <a:extLst>
                  <a:ext uri="{0D108BD9-81ED-4DB2-BD59-A6C34878D82A}">
                    <a16:rowId xmlns:a16="http://schemas.microsoft.com/office/drawing/2014/main" val="1264833777"/>
                  </a:ext>
                </a:extLst>
              </a:tr>
              <a:tr h="591766">
                <a:tc>
                  <a:txBody>
                    <a:bodyPr/>
                    <a:lstStyle/>
                    <a:p>
                      <a:r>
                        <a:rPr lang="en-US" dirty="0"/>
                        <a:t>Retirement</a:t>
                      </a:r>
                    </a:p>
                  </a:txBody>
                  <a:tcPr/>
                </a:tc>
                <a:tc>
                  <a:txBody>
                    <a:bodyPr/>
                    <a:lstStyle/>
                    <a:p>
                      <a:r>
                        <a:rPr lang="en-US" dirty="0"/>
                        <a:t>Blood donation</a:t>
                      </a:r>
                    </a:p>
                  </a:txBody>
                  <a:tcPr/>
                </a:tc>
                <a:tc>
                  <a:txBody>
                    <a:bodyPr/>
                    <a:lstStyle/>
                    <a:p>
                      <a:r>
                        <a:rPr lang="en-US" dirty="0"/>
                        <a:t>Pets at work</a:t>
                      </a:r>
                    </a:p>
                  </a:txBody>
                  <a:tcPr/>
                </a:tc>
                <a:extLst>
                  <a:ext uri="{0D108BD9-81ED-4DB2-BD59-A6C34878D82A}">
                    <a16:rowId xmlns:a16="http://schemas.microsoft.com/office/drawing/2014/main" val="909779481"/>
                  </a:ext>
                </a:extLst>
              </a:tr>
              <a:tr h="591766">
                <a:tc>
                  <a:txBody>
                    <a:bodyPr/>
                    <a:lstStyle/>
                    <a:p>
                      <a:endParaRPr lang="en-US" dirty="0"/>
                    </a:p>
                  </a:txBody>
                  <a:tcPr/>
                </a:tc>
                <a:tc>
                  <a:txBody>
                    <a:bodyPr/>
                    <a:lstStyle/>
                    <a:p>
                      <a:r>
                        <a:rPr lang="en-US" dirty="0"/>
                        <a:t>Volunteer</a:t>
                      </a:r>
                    </a:p>
                  </a:txBody>
                  <a:tcPr/>
                </a:tc>
                <a:tc>
                  <a:txBody>
                    <a:bodyPr/>
                    <a:lstStyle/>
                    <a:p>
                      <a:endParaRPr lang="en-US" dirty="0"/>
                    </a:p>
                  </a:txBody>
                  <a:tcPr/>
                </a:tc>
                <a:extLst>
                  <a:ext uri="{0D108BD9-81ED-4DB2-BD59-A6C34878D82A}">
                    <a16:rowId xmlns:a16="http://schemas.microsoft.com/office/drawing/2014/main" val="1890940511"/>
                  </a:ext>
                </a:extLst>
              </a:tr>
            </a:tbl>
          </a:graphicData>
        </a:graphic>
      </p:graphicFrame>
    </p:spTree>
    <p:extLst>
      <p:ext uri="{BB962C8B-B14F-4D97-AF65-F5344CB8AC3E}">
        <p14:creationId xmlns:p14="http://schemas.microsoft.com/office/powerpoint/2010/main" val="25807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E07C83-1C16-420F-A6A6-1D3E9A147D51}"/>
              </a:ext>
            </a:extLst>
          </p:cNvPr>
          <p:cNvSpPr>
            <a:spLocks noGrp="1"/>
          </p:cNvSpPr>
          <p:nvPr>
            <p:ph type="body" sz="quarter" idx="13"/>
          </p:nvPr>
        </p:nvSpPr>
        <p:spPr>
          <a:xfrm>
            <a:off x="1981200" y="609600"/>
            <a:ext cx="6502003" cy="811875"/>
          </a:xfrm>
        </p:spPr>
        <p:txBody>
          <a:bodyPr/>
          <a:lstStyle/>
          <a:p>
            <a:r>
              <a:rPr lang="en-US" dirty="0"/>
              <a:t>2019 Medical Plan Details</a:t>
            </a:r>
          </a:p>
          <a:p>
            <a:endParaRPr lang="en-US" dirty="0"/>
          </a:p>
        </p:txBody>
      </p:sp>
      <p:graphicFrame>
        <p:nvGraphicFramePr>
          <p:cNvPr id="6" name="Table 5">
            <a:extLst>
              <a:ext uri="{FF2B5EF4-FFF2-40B4-BE49-F238E27FC236}">
                <a16:creationId xmlns:a16="http://schemas.microsoft.com/office/drawing/2014/main" id="{7A50D6F7-9D44-4C50-913A-EE3F0F8E6014}"/>
              </a:ext>
            </a:extLst>
          </p:cNvPr>
          <p:cNvGraphicFramePr>
            <a:graphicFrameLocks noGrp="1"/>
          </p:cNvGraphicFramePr>
          <p:nvPr>
            <p:extLst>
              <p:ext uri="{D42A27DB-BD31-4B8C-83A1-F6EECF244321}">
                <p14:modId xmlns:p14="http://schemas.microsoft.com/office/powerpoint/2010/main" val="2830198229"/>
              </p:ext>
            </p:extLst>
          </p:nvPr>
        </p:nvGraphicFramePr>
        <p:xfrm>
          <a:off x="7620" y="2233750"/>
          <a:ext cx="9128759" cy="4648199"/>
        </p:xfrm>
        <a:graphic>
          <a:graphicData uri="http://schemas.openxmlformats.org/drawingml/2006/table">
            <a:tbl>
              <a:tblPr>
                <a:tableStyleId>{EB344D84-9AFB-497E-A393-DC336BA19D2E}</a:tableStyleId>
              </a:tblPr>
              <a:tblGrid>
                <a:gridCol w="4343399">
                  <a:extLst>
                    <a:ext uri="{9D8B030D-6E8A-4147-A177-3AD203B41FA5}">
                      <a16:colId xmlns:a16="http://schemas.microsoft.com/office/drawing/2014/main" val="1203986159"/>
                    </a:ext>
                  </a:extLst>
                </a:gridCol>
                <a:gridCol w="2133600">
                  <a:extLst>
                    <a:ext uri="{9D8B030D-6E8A-4147-A177-3AD203B41FA5}">
                      <a16:colId xmlns:a16="http://schemas.microsoft.com/office/drawing/2014/main" val="144115490"/>
                    </a:ext>
                  </a:extLst>
                </a:gridCol>
                <a:gridCol w="2651760">
                  <a:extLst>
                    <a:ext uri="{9D8B030D-6E8A-4147-A177-3AD203B41FA5}">
                      <a16:colId xmlns:a16="http://schemas.microsoft.com/office/drawing/2014/main" val="1331591529"/>
                    </a:ext>
                  </a:extLst>
                </a:gridCol>
              </a:tblGrid>
              <a:tr h="478877">
                <a:tc>
                  <a:txBody>
                    <a:bodyPr/>
                    <a:lstStyle/>
                    <a:p>
                      <a:pPr marL="114300" marR="0" lvl="1" indent="174625" algn="l" defTabSz="914400" rtl="0" eaLnBrk="1" fontAlgn="base" latinLnBrk="0" hangingPunct="1">
                        <a:lnSpc>
                          <a:spcPct val="100000"/>
                        </a:lnSpc>
                        <a:spcBef>
                          <a:spcPct val="20000"/>
                        </a:spcBef>
                        <a:spcAft>
                          <a:spcPct val="0"/>
                        </a:spcAft>
                        <a:buClr>
                          <a:srgbClr val="D08A00"/>
                        </a:buClr>
                        <a:buSzTx/>
                        <a:buFont typeface="Wingdings" pitchFamily="2" charset="2"/>
                        <a:buNone/>
                        <a:tabLst/>
                      </a:pPr>
                      <a:r>
                        <a:rPr kumimoji="0" lang="en-US" sz="1600" b="0" i="0" u="none" strike="noStrike" cap="none" normalizeH="0" baseline="0" dirty="0">
                          <a:ln>
                            <a:noFill/>
                          </a:ln>
                          <a:solidFill>
                            <a:schemeClr val="bg1"/>
                          </a:solidFill>
                          <a:effectLst/>
                          <a:latin typeface="Franklin Gothic Demi Cond" pitchFamily="34" charset="0"/>
                          <a:cs typeface="Arial" pitchFamily="34" charset="0"/>
                        </a:rPr>
                        <a:t>Large Employers – High Deductible Plans                                                    </a:t>
                      </a:r>
                    </a:p>
                  </a:txBody>
                  <a:tcPr anchor="ctr" horzOverflow="overflow">
                    <a:lnL>
                      <a:noFill/>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27A00"/>
                    </a:solidFill>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600" u="none" strike="noStrike" cap="none" normalizeH="0" baseline="0" dirty="0">
                          <a:ln>
                            <a:noFill/>
                          </a:ln>
                          <a:solidFill>
                            <a:schemeClr val="bg1"/>
                          </a:solidFill>
                          <a:effectLst/>
                          <a:latin typeface="Franklin Gothic Demi Cond" pitchFamily="34" charset="0"/>
                        </a:rPr>
                        <a:t>Vermont Average</a:t>
                      </a:r>
                    </a:p>
                  </a:txBody>
                  <a:tcPr anchor="ctr" horzOverflow="overflow">
                    <a:lnL>
                      <a:noFill/>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27A00"/>
                    </a:solidFill>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600" u="none" strike="noStrike" cap="none" normalizeH="0" baseline="0" dirty="0">
                          <a:ln>
                            <a:noFill/>
                          </a:ln>
                          <a:solidFill>
                            <a:schemeClr val="bg1"/>
                          </a:solidFill>
                          <a:effectLst/>
                          <a:latin typeface="Franklin Gothic Demi Cond" pitchFamily="34" charset="0"/>
                        </a:rPr>
                        <a:t>CCRPC</a:t>
                      </a:r>
                    </a:p>
                  </a:txBody>
                  <a:tcPr anchor="ctr" horzOverflow="overflow">
                    <a:lnL>
                      <a:noFill/>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27A00"/>
                    </a:solidFill>
                  </a:tcPr>
                </a:tc>
                <a:extLst>
                  <a:ext uri="{0D108BD9-81ED-4DB2-BD59-A6C34878D82A}">
                    <a16:rowId xmlns:a16="http://schemas.microsoft.com/office/drawing/2014/main" val="1649526754"/>
                  </a:ext>
                </a:extLst>
              </a:tr>
              <a:tr h="437829">
                <a:tc>
                  <a:txBody>
                    <a:bodyPr/>
                    <a:lstStyle/>
                    <a:p>
                      <a:pPr marL="971550" marR="0" lvl="0" indent="-682625"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u="none" strike="noStrike" cap="none" normalizeH="0" baseline="0" dirty="0">
                          <a:ln>
                            <a:noFill/>
                          </a:ln>
                          <a:solidFill>
                            <a:schemeClr val="tx1"/>
                          </a:solidFill>
                          <a:effectLst/>
                          <a:latin typeface="Franklin Gothic Demi Cond" pitchFamily="34" charset="0"/>
                          <a:cs typeface="Arial" pitchFamily="34" charset="0"/>
                        </a:rPr>
                        <a:t>Deductible (Single/Family)</a:t>
                      </a:r>
                      <a:endParaRPr kumimoji="0" lang="en-US" sz="1100" b="0" i="0" u="none" strike="noStrike" cap="none" normalizeH="0" baseline="0" dirty="0">
                        <a:ln>
                          <a:noFill/>
                        </a:ln>
                        <a:solidFill>
                          <a:schemeClr val="tx1"/>
                        </a:solidFill>
                        <a:effectLst/>
                        <a:latin typeface="Franklin Gothic Demi Cond"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100" b="0" i="0" u="none" strike="noStrike" cap="none" normalizeH="0" baseline="0" dirty="0">
                          <a:ln>
                            <a:noFill/>
                          </a:ln>
                          <a:solidFill>
                            <a:schemeClr val="tx1"/>
                          </a:solidFill>
                          <a:effectLst/>
                          <a:latin typeface="Franklin Gothic Demi Cond" pitchFamily="34" charset="0"/>
                          <a:cs typeface="Arial" pitchFamily="34" charset="0"/>
                        </a:rPr>
                        <a:t>$2,825/ $5,525</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$2,700 / $5,400</a:t>
                      </a:r>
                    </a:p>
                  </a:txBody>
                  <a:tcPr anchor="ctr" horzOverflow="overflow">
                    <a:lnL w="31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07435951"/>
                  </a:ext>
                </a:extLst>
              </a:tr>
              <a:tr h="342054">
                <a:tc>
                  <a:txBody>
                    <a:bodyPr/>
                    <a:lstStyle/>
                    <a:p>
                      <a:pPr marL="971550" marR="0" lvl="0" indent="-682625"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u="none" strike="noStrike" cap="none" normalizeH="0" baseline="0" dirty="0">
                          <a:ln>
                            <a:noFill/>
                          </a:ln>
                          <a:solidFill>
                            <a:schemeClr val="tx1"/>
                          </a:solidFill>
                          <a:effectLst/>
                          <a:latin typeface="Franklin Gothic Demi Cond" pitchFamily="34" charset="0"/>
                          <a:cs typeface="Arial" pitchFamily="34" charset="0"/>
                        </a:rPr>
                        <a:t>Out-of-Pocket Maximum   (Single/Family)</a:t>
                      </a:r>
                      <a:endParaRPr kumimoji="0" lang="en-US" sz="1100" b="0" i="0" u="none" strike="noStrike" cap="none" normalizeH="0" baseline="0" dirty="0">
                        <a:ln>
                          <a:noFill/>
                        </a:ln>
                        <a:solidFill>
                          <a:schemeClr val="tx1"/>
                        </a:solidFill>
                        <a:effectLst/>
                        <a:latin typeface="Franklin Gothic Demi Cond"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tx1"/>
                          </a:solidFill>
                          <a:effectLst/>
                          <a:latin typeface="Franklin Gothic Demi Cond" pitchFamily="34" charset="0"/>
                          <a:cs typeface="Arial" pitchFamily="34" charset="0"/>
                        </a:rPr>
                        <a:t>$3,017/ $6,116</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$2,700 / $5,400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65841780"/>
                  </a:ext>
                </a:extLst>
              </a:tr>
              <a:tr h="1010239">
                <a:tc>
                  <a:txBody>
                    <a:bodyPr/>
                    <a:lstStyle/>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100" u="none" strike="noStrike" cap="none" normalizeH="0" baseline="0" dirty="0">
                          <a:ln>
                            <a:noFill/>
                          </a:ln>
                          <a:solidFill>
                            <a:schemeClr val="tx1"/>
                          </a:solidFill>
                          <a:effectLst/>
                          <a:latin typeface="Franklin Gothic Demi Cond" pitchFamily="34" charset="0"/>
                          <a:cs typeface="Arial" pitchFamily="34" charset="0"/>
                        </a:rPr>
                        <a:t>Monthly Premium Rate</a:t>
                      </a:r>
                      <a:br>
                        <a:rPr kumimoji="0" lang="en-US" sz="1100" u="none" strike="noStrike" cap="none" normalizeH="0" baseline="0" dirty="0">
                          <a:ln>
                            <a:noFill/>
                          </a:ln>
                          <a:solidFill>
                            <a:schemeClr val="tx1"/>
                          </a:solidFill>
                          <a:effectLst/>
                          <a:latin typeface="Arial" pitchFamily="34" charset="0"/>
                          <a:cs typeface="Arial" pitchFamily="34" charset="0"/>
                        </a:rPr>
                      </a:br>
                      <a:r>
                        <a:rPr kumimoji="0" lang="en-US" sz="1100" u="none" strike="noStrike" cap="none" normalizeH="0" baseline="0" dirty="0">
                          <a:ln>
                            <a:noFill/>
                          </a:ln>
                          <a:solidFill>
                            <a:schemeClr val="tx1"/>
                          </a:solidFill>
                          <a:effectLst/>
                          <a:latin typeface="Arial" pitchFamily="34" charset="0"/>
                          <a:cs typeface="Arial" pitchFamily="34" charset="0"/>
                        </a:rPr>
                        <a:t>Single</a:t>
                      </a:r>
                      <a:br>
                        <a:rPr kumimoji="0" lang="en-US" sz="1100" u="none" strike="noStrike" cap="none" normalizeH="0" baseline="0" dirty="0">
                          <a:ln>
                            <a:noFill/>
                          </a:ln>
                          <a:solidFill>
                            <a:schemeClr val="tx1"/>
                          </a:solidFill>
                          <a:effectLst/>
                          <a:latin typeface="Arial" pitchFamily="34" charset="0"/>
                          <a:cs typeface="Arial" pitchFamily="34" charset="0"/>
                        </a:rPr>
                      </a:br>
                      <a:r>
                        <a:rPr kumimoji="0" lang="en-US" sz="1100" u="none" strike="noStrike" cap="none" normalizeH="0" baseline="0" dirty="0">
                          <a:ln>
                            <a:noFill/>
                          </a:ln>
                          <a:solidFill>
                            <a:schemeClr val="tx1"/>
                          </a:solidFill>
                          <a:effectLst/>
                          <a:latin typeface="Arial" pitchFamily="34" charset="0"/>
                          <a:cs typeface="Arial" pitchFamily="34" charset="0"/>
                        </a:rPr>
                        <a:t>Two Person</a:t>
                      </a:r>
                    </a:p>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100" u="none" strike="noStrike" cap="none" normalizeH="0" baseline="0" dirty="0">
                          <a:ln>
                            <a:noFill/>
                          </a:ln>
                          <a:solidFill>
                            <a:schemeClr val="tx1"/>
                          </a:solidFill>
                          <a:effectLst/>
                          <a:latin typeface="Arial" pitchFamily="34" charset="0"/>
                          <a:cs typeface="Arial" pitchFamily="34" charset="0"/>
                        </a:rPr>
                        <a:t>Family</a:t>
                      </a:r>
                      <a:endParaRPr kumimoji="0" lang="en-US" sz="11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endParaRPr kumimoji="0" lang="en-US" sz="1100" b="0" i="0" u="none" strike="noStrike" cap="none" normalizeH="0" baseline="0" dirty="0">
                        <a:ln>
                          <a:noFill/>
                        </a:ln>
                        <a:solidFill>
                          <a:schemeClr val="tx1"/>
                        </a:solidFill>
                        <a:effectLst/>
                        <a:latin typeface="Franklin Gothic Demi Cond" pitchFamily="34" charset="0"/>
                        <a:cs typeface="Arial" pitchFamily="34" charset="0"/>
                      </a:endParaRP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tx1"/>
                          </a:solidFill>
                          <a:effectLst/>
                          <a:latin typeface="Franklin Gothic Demi Cond" pitchFamily="34" charset="0"/>
                          <a:cs typeface="Arial" pitchFamily="34" charset="0"/>
                        </a:rPr>
                        <a:t>$602</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tx1"/>
                          </a:solidFill>
                          <a:effectLst/>
                          <a:latin typeface="Franklin Gothic Demi Cond" pitchFamily="34" charset="0"/>
                          <a:cs typeface="Arial" pitchFamily="34" charset="0"/>
                        </a:rPr>
                        <a:t>$1,146</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tx1"/>
                          </a:solidFill>
                          <a:effectLst/>
                          <a:latin typeface="Franklin Gothic Demi Cond" pitchFamily="34" charset="0"/>
                          <a:cs typeface="Arial" pitchFamily="34" charset="0"/>
                        </a:rPr>
                        <a:t>$1,671</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endPar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endParaRP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$584</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$1,168</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$1,640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42519842"/>
                  </a:ext>
                </a:extLst>
              </a:tr>
              <a:tr h="1073922">
                <a:tc>
                  <a:txBody>
                    <a:bodyPr/>
                    <a:lstStyle/>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100" u="none" strike="noStrike" cap="none" normalizeH="0" baseline="0" dirty="0">
                          <a:ln>
                            <a:noFill/>
                          </a:ln>
                          <a:solidFill>
                            <a:schemeClr val="tx1"/>
                          </a:solidFill>
                          <a:effectLst/>
                          <a:latin typeface="Franklin Gothic Demi Cond" pitchFamily="34" charset="0"/>
                          <a:cs typeface="Arial" pitchFamily="34" charset="0"/>
                        </a:rPr>
                        <a:t>Monthly Employee Contributions</a:t>
                      </a:r>
                      <a:br>
                        <a:rPr kumimoji="0" lang="en-US" sz="1100" u="sng" strike="noStrike" cap="none" normalizeH="0" baseline="0" dirty="0">
                          <a:ln>
                            <a:noFill/>
                          </a:ln>
                          <a:solidFill>
                            <a:schemeClr val="tx1"/>
                          </a:solidFill>
                          <a:effectLst/>
                          <a:latin typeface="Arial" pitchFamily="34" charset="0"/>
                          <a:cs typeface="Arial" pitchFamily="34" charset="0"/>
                        </a:rPr>
                      </a:br>
                      <a:r>
                        <a:rPr kumimoji="0" lang="en-US" sz="1100" u="none" strike="noStrike" kern="1200" cap="none" normalizeH="0" baseline="0" dirty="0">
                          <a:ln>
                            <a:noFill/>
                          </a:ln>
                          <a:solidFill>
                            <a:schemeClr val="tx1"/>
                          </a:solidFill>
                          <a:effectLst/>
                          <a:latin typeface="Arial" pitchFamily="34" charset="0"/>
                          <a:ea typeface="+mn-ea"/>
                          <a:cs typeface="Arial" pitchFamily="34" charset="0"/>
                        </a:rPr>
                        <a:t>Single</a:t>
                      </a:r>
                      <a:br>
                        <a:rPr kumimoji="0" lang="en-US" sz="1100" u="none" strike="noStrike" kern="1200" cap="none" normalizeH="0" baseline="0" dirty="0">
                          <a:ln>
                            <a:noFill/>
                          </a:ln>
                          <a:solidFill>
                            <a:schemeClr val="tx1"/>
                          </a:solidFill>
                          <a:effectLst/>
                          <a:latin typeface="Arial" pitchFamily="34" charset="0"/>
                          <a:ea typeface="+mn-ea"/>
                          <a:cs typeface="Arial" pitchFamily="34" charset="0"/>
                        </a:rPr>
                      </a:br>
                      <a:r>
                        <a:rPr kumimoji="0" lang="en-US" sz="1100" u="none" strike="noStrike" kern="1200" cap="none" normalizeH="0" baseline="0" dirty="0">
                          <a:ln>
                            <a:noFill/>
                          </a:ln>
                          <a:solidFill>
                            <a:schemeClr val="tx1"/>
                          </a:solidFill>
                          <a:effectLst/>
                          <a:latin typeface="Arial" pitchFamily="34" charset="0"/>
                          <a:ea typeface="+mn-ea"/>
                          <a:cs typeface="Arial" pitchFamily="34" charset="0"/>
                        </a:rPr>
                        <a:t>Two Person</a:t>
                      </a:r>
                    </a:p>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100" u="none" strike="noStrike" kern="1200" cap="none" normalizeH="0" baseline="0" dirty="0">
                          <a:ln>
                            <a:noFill/>
                          </a:ln>
                          <a:solidFill>
                            <a:schemeClr val="tx1"/>
                          </a:solidFill>
                          <a:effectLst/>
                          <a:latin typeface="Arial" pitchFamily="34" charset="0"/>
                          <a:ea typeface="+mn-ea"/>
                          <a:cs typeface="Arial" pitchFamily="34" charset="0"/>
                        </a:rPr>
                        <a:t>Family</a:t>
                      </a:r>
                    </a:p>
                    <a:p>
                      <a:pPr marL="288925" marR="0" lvl="0" indent="0"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endParaRPr kumimoji="0" lang="en-US" sz="11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kern="1200" cap="none" normalizeH="0" baseline="0" dirty="0">
                          <a:ln>
                            <a:noFill/>
                          </a:ln>
                          <a:solidFill>
                            <a:schemeClr val="tx1"/>
                          </a:solidFill>
                          <a:effectLst/>
                          <a:latin typeface="Franklin Gothic Demi Cond" pitchFamily="34" charset="0"/>
                          <a:ea typeface="+mn-ea"/>
                          <a:cs typeface="Arial" pitchFamily="34" charset="0"/>
                        </a:rPr>
                        <a:t>$95</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kern="1200" cap="none" normalizeH="0" baseline="0" dirty="0">
                          <a:ln>
                            <a:noFill/>
                          </a:ln>
                          <a:solidFill>
                            <a:schemeClr val="tx1"/>
                          </a:solidFill>
                          <a:effectLst/>
                          <a:latin typeface="Franklin Gothic Demi Cond" pitchFamily="34" charset="0"/>
                          <a:ea typeface="+mn-ea"/>
                          <a:cs typeface="Arial" pitchFamily="34" charset="0"/>
                        </a:rPr>
                        <a:t>$292</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kern="1200" cap="none" normalizeH="0" baseline="0" dirty="0">
                          <a:ln>
                            <a:noFill/>
                          </a:ln>
                          <a:solidFill>
                            <a:schemeClr val="tx1"/>
                          </a:solidFill>
                          <a:effectLst/>
                          <a:latin typeface="Franklin Gothic Demi Cond" pitchFamily="34" charset="0"/>
                          <a:ea typeface="+mn-ea"/>
                          <a:cs typeface="Arial" pitchFamily="34" charset="0"/>
                        </a:rPr>
                        <a:t>$447</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tab pos="1430338" algn="ctr"/>
                        </a:tabLst>
                      </a:pPr>
                      <a:r>
                        <a:rPr kumimoji="0" lang="en-US" sz="1200" b="0" i="0" u="none" strike="noStrike" kern="1200" cap="none" normalizeH="0" baseline="0" dirty="0">
                          <a:ln>
                            <a:noFill/>
                          </a:ln>
                          <a:solidFill>
                            <a:schemeClr val="accent6">
                              <a:lumMod val="50000"/>
                            </a:schemeClr>
                          </a:solidFill>
                          <a:effectLst/>
                          <a:latin typeface="Franklin Gothic Demi Cond" pitchFamily="34" charset="0"/>
                          <a:ea typeface="+mn-ea"/>
                          <a:cs typeface="Arial" pitchFamily="34" charset="0"/>
                        </a:rPr>
                        <a:t>$88</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tab pos="1430338" algn="ctr"/>
                        </a:tabLst>
                      </a:pPr>
                      <a:r>
                        <a:rPr kumimoji="0" lang="en-US" sz="1200" b="0" i="0" u="none" strike="noStrike" kern="1200" cap="none" normalizeH="0" baseline="0" dirty="0">
                          <a:ln>
                            <a:noFill/>
                          </a:ln>
                          <a:solidFill>
                            <a:schemeClr val="accent6">
                              <a:lumMod val="50000"/>
                            </a:schemeClr>
                          </a:solidFill>
                          <a:effectLst/>
                          <a:latin typeface="Franklin Gothic Demi Cond" pitchFamily="34" charset="0"/>
                          <a:ea typeface="+mn-ea"/>
                          <a:cs typeface="Arial" pitchFamily="34" charset="0"/>
                        </a:rPr>
                        <a:t>$175</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tab pos="1430338" algn="ctr"/>
                        </a:tabLst>
                      </a:pPr>
                      <a:r>
                        <a:rPr kumimoji="0" lang="en-US" sz="1200" b="0" i="0" u="none" strike="noStrike" kern="1200" cap="none" normalizeH="0" baseline="0" dirty="0">
                          <a:ln>
                            <a:noFill/>
                          </a:ln>
                          <a:solidFill>
                            <a:schemeClr val="accent6">
                              <a:lumMod val="50000"/>
                            </a:schemeClr>
                          </a:solidFill>
                          <a:effectLst/>
                          <a:latin typeface="Franklin Gothic Demi Cond" pitchFamily="34" charset="0"/>
                          <a:ea typeface="+mn-ea"/>
                          <a:cs typeface="Arial" pitchFamily="34" charset="0"/>
                        </a:rPr>
                        <a:t>$246</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92428961"/>
                  </a:ext>
                </a:extLst>
              </a:tr>
              <a:tr h="342054">
                <a:tc>
                  <a:txBody>
                    <a:bodyPr/>
                    <a:lstStyle/>
                    <a:p>
                      <a:pPr marL="971550" marR="0" lvl="0" indent="-682625"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u="none" strike="noStrike" cap="none" normalizeH="0" baseline="0" dirty="0">
                          <a:ln>
                            <a:noFill/>
                          </a:ln>
                          <a:solidFill>
                            <a:schemeClr val="tx1"/>
                          </a:solidFill>
                          <a:effectLst/>
                          <a:latin typeface="Franklin Gothic Demi Cond" pitchFamily="34" charset="0"/>
                          <a:cs typeface="Arial" pitchFamily="34" charset="0"/>
                        </a:rPr>
                        <a:t>Coinsurance Amounts</a:t>
                      </a:r>
                      <a:endParaRPr kumimoji="0" lang="en-US" sz="1100" b="0" i="0" u="none" strike="noStrike" cap="none" normalizeH="0" baseline="0" dirty="0">
                        <a:ln>
                          <a:noFill/>
                        </a:ln>
                        <a:solidFill>
                          <a:schemeClr val="tx1"/>
                        </a:solidFill>
                        <a:effectLst/>
                        <a:latin typeface="Franklin Gothic Demi Cond"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100" b="0" i="0" u="none" strike="noStrike" cap="none" normalizeH="0" baseline="0" dirty="0">
                          <a:ln>
                            <a:noFill/>
                          </a:ln>
                          <a:solidFill>
                            <a:schemeClr val="tx1"/>
                          </a:solidFill>
                          <a:effectLst/>
                          <a:latin typeface="Franklin Gothic Demi Cond" pitchFamily="34" charset="0"/>
                          <a:cs typeface="Arial" pitchFamily="34" charset="0"/>
                        </a:rPr>
                        <a:t>75%</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100%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54663806"/>
                  </a:ext>
                </a:extLst>
              </a:tr>
              <a:tr h="963224">
                <a:tc>
                  <a:txBody>
                    <a:bodyPr/>
                    <a:lstStyle/>
                    <a:p>
                      <a:pPr marL="971550" marR="0" lvl="0" indent="-682625"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u="none" strike="noStrike" kern="1200" cap="none" normalizeH="0" baseline="0" dirty="0">
                          <a:ln>
                            <a:noFill/>
                          </a:ln>
                          <a:solidFill>
                            <a:schemeClr val="tx1"/>
                          </a:solidFill>
                          <a:effectLst/>
                          <a:latin typeface="Franklin Gothic Demi Cond" pitchFamily="34" charset="0"/>
                          <a:ea typeface="+mn-ea"/>
                          <a:cs typeface="Arial" pitchFamily="34" charset="0"/>
                        </a:rPr>
                        <a:t>HSA Funding</a:t>
                      </a:r>
                    </a:p>
                    <a:p>
                      <a:pPr marL="971550" marR="0" lvl="0" indent="-682625"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Single</a:t>
                      </a:r>
                    </a:p>
                    <a:p>
                      <a:pPr marL="971550" marR="0" lvl="0" indent="-682625"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Two Person</a:t>
                      </a:r>
                    </a:p>
                    <a:p>
                      <a:pPr marL="971550" marR="0" lvl="0" indent="-682625" algn="l"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Family</a:t>
                      </a: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endParaRPr kumimoji="0" lang="en-US" sz="1100" b="0" i="0" u="none" strike="noStrike" cap="none" normalizeH="0" baseline="0" dirty="0">
                        <a:ln>
                          <a:noFill/>
                        </a:ln>
                        <a:solidFill>
                          <a:schemeClr val="tx1"/>
                        </a:solidFill>
                        <a:effectLst/>
                        <a:latin typeface="Franklin Gothic Demi Cond" panose="020B0706030402020204" pitchFamily="34" charset="0"/>
                        <a:cs typeface="Arial" pitchFamily="34" charset="0"/>
                      </a:endParaRP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tx1"/>
                          </a:solidFill>
                          <a:effectLst/>
                          <a:latin typeface="Franklin Gothic Demi Cond" panose="020B0706030402020204" pitchFamily="34" charset="0"/>
                          <a:cs typeface="Arial" pitchFamily="34" charset="0"/>
                        </a:rPr>
                        <a:t>$1,295</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tx1"/>
                          </a:solidFill>
                          <a:effectLst/>
                          <a:latin typeface="Franklin Gothic Demi Cond" panose="020B0706030402020204" pitchFamily="34" charset="0"/>
                          <a:cs typeface="Arial" pitchFamily="34" charset="0"/>
                        </a:rPr>
                        <a:t>$2,413</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tx1"/>
                          </a:solidFill>
                          <a:effectLst/>
                          <a:latin typeface="Franklin Gothic Demi Cond" panose="020B0706030402020204" pitchFamily="34" charset="0"/>
                          <a:cs typeface="Arial" pitchFamily="34" charset="0"/>
                        </a:rPr>
                        <a:t>$2,423</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endParaRPr kumimoji="0" lang="en-US" sz="1100" b="0" i="0" u="none" strike="noStrike" cap="none" normalizeH="0" baseline="0" dirty="0">
                        <a:ln>
                          <a:noFill/>
                        </a:ln>
                        <a:solidFill>
                          <a:schemeClr val="accent6">
                            <a:lumMod val="50000"/>
                          </a:schemeClr>
                        </a:solidFill>
                        <a:effectLst/>
                        <a:latin typeface="Franklin Gothic Demi Cond" panose="020B0706030402020204" pitchFamily="34" charset="0"/>
                        <a:cs typeface="Arial" pitchFamily="34" charset="0"/>
                      </a:endParaRP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accent6">
                              <a:lumMod val="50000"/>
                            </a:schemeClr>
                          </a:solidFill>
                          <a:effectLst/>
                          <a:latin typeface="Franklin Gothic Demi Cond" panose="020B0706030402020204" pitchFamily="34" charset="0"/>
                          <a:cs typeface="Arial" pitchFamily="34" charset="0"/>
                        </a:rPr>
                        <a:t>$2,700</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accent6">
                              <a:lumMod val="50000"/>
                            </a:schemeClr>
                          </a:solidFill>
                          <a:effectLst/>
                          <a:latin typeface="Franklin Gothic Demi Cond" panose="020B0706030402020204" pitchFamily="34" charset="0"/>
                          <a:cs typeface="Arial" pitchFamily="34" charset="0"/>
                        </a:rPr>
                        <a:t>$5,400</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100" b="0" i="0" u="none" strike="noStrike" cap="none" normalizeH="0" baseline="0" dirty="0">
                          <a:ln>
                            <a:noFill/>
                          </a:ln>
                          <a:solidFill>
                            <a:schemeClr val="accent6">
                              <a:lumMod val="50000"/>
                            </a:schemeClr>
                          </a:solidFill>
                          <a:effectLst/>
                          <a:latin typeface="Franklin Gothic Demi Cond" panose="020B0706030402020204" pitchFamily="34" charset="0"/>
                          <a:cs typeface="Arial" pitchFamily="34" charset="0"/>
                        </a:rPr>
                        <a:t>$5,400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21016528"/>
                  </a:ext>
                </a:extLst>
              </a:tr>
            </a:tbl>
          </a:graphicData>
        </a:graphic>
      </p:graphicFrame>
    </p:spTree>
    <p:extLst>
      <p:ext uri="{BB962C8B-B14F-4D97-AF65-F5344CB8AC3E}">
        <p14:creationId xmlns:p14="http://schemas.microsoft.com/office/powerpoint/2010/main" val="72862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4A22DA-7CA2-4799-AA18-2A869790B351}"/>
              </a:ext>
            </a:extLst>
          </p:cNvPr>
          <p:cNvSpPr>
            <a:spLocks noGrp="1"/>
          </p:cNvSpPr>
          <p:nvPr>
            <p:ph type="body" sz="quarter" idx="13"/>
          </p:nvPr>
        </p:nvSpPr>
        <p:spPr>
          <a:xfrm>
            <a:off x="1981200" y="609600"/>
            <a:ext cx="6502003" cy="811875"/>
          </a:xfrm>
        </p:spPr>
        <p:txBody>
          <a:bodyPr/>
          <a:lstStyle/>
          <a:p>
            <a:r>
              <a:rPr lang="en-US" dirty="0"/>
              <a:t>2019 Dental Plan Details</a:t>
            </a:r>
          </a:p>
        </p:txBody>
      </p:sp>
      <p:graphicFrame>
        <p:nvGraphicFramePr>
          <p:cNvPr id="7" name="Table 6">
            <a:extLst>
              <a:ext uri="{FF2B5EF4-FFF2-40B4-BE49-F238E27FC236}">
                <a16:creationId xmlns:a16="http://schemas.microsoft.com/office/drawing/2014/main" id="{1BCD71D9-AA67-4CE2-91A1-515A909F97A8}"/>
              </a:ext>
            </a:extLst>
          </p:cNvPr>
          <p:cNvGraphicFramePr>
            <a:graphicFrameLocks noGrp="1"/>
          </p:cNvGraphicFramePr>
          <p:nvPr>
            <p:extLst>
              <p:ext uri="{D42A27DB-BD31-4B8C-83A1-F6EECF244321}">
                <p14:modId xmlns:p14="http://schemas.microsoft.com/office/powerpoint/2010/main" val="4019446544"/>
              </p:ext>
            </p:extLst>
          </p:nvPr>
        </p:nvGraphicFramePr>
        <p:xfrm>
          <a:off x="2" y="2061530"/>
          <a:ext cx="9143998" cy="4796470"/>
        </p:xfrm>
        <a:graphic>
          <a:graphicData uri="http://schemas.openxmlformats.org/drawingml/2006/table">
            <a:tbl>
              <a:tblPr>
                <a:tableStyleId>{EB344D84-9AFB-497E-A393-DC336BA19D2E}</a:tableStyleId>
              </a:tblPr>
              <a:tblGrid>
                <a:gridCol w="4038599">
                  <a:extLst>
                    <a:ext uri="{9D8B030D-6E8A-4147-A177-3AD203B41FA5}">
                      <a16:colId xmlns:a16="http://schemas.microsoft.com/office/drawing/2014/main" val="3162619221"/>
                    </a:ext>
                  </a:extLst>
                </a:gridCol>
                <a:gridCol w="2667000">
                  <a:extLst>
                    <a:ext uri="{9D8B030D-6E8A-4147-A177-3AD203B41FA5}">
                      <a16:colId xmlns:a16="http://schemas.microsoft.com/office/drawing/2014/main" val="2040272974"/>
                    </a:ext>
                  </a:extLst>
                </a:gridCol>
                <a:gridCol w="2438399">
                  <a:extLst>
                    <a:ext uri="{9D8B030D-6E8A-4147-A177-3AD203B41FA5}">
                      <a16:colId xmlns:a16="http://schemas.microsoft.com/office/drawing/2014/main" val="567566243"/>
                    </a:ext>
                  </a:extLst>
                </a:gridCol>
              </a:tblGrid>
              <a:tr h="261243">
                <a:tc>
                  <a:txBody>
                    <a:bodyPr/>
                    <a:lstStyle/>
                    <a:p>
                      <a:pPr marL="114300" marR="0" lvl="1" indent="174625" algn="l" defTabSz="914400" rtl="0" eaLnBrk="1" fontAlgn="base" latinLnBrk="0" hangingPunct="1">
                        <a:lnSpc>
                          <a:spcPct val="100000"/>
                        </a:lnSpc>
                        <a:spcBef>
                          <a:spcPct val="20000"/>
                        </a:spcBef>
                        <a:spcAft>
                          <a:spcPct val="0"/>
                        </a:spcAft>
                        <a:buClr>
                          <a:srgbClr val="D08A00"/>
                        </a:buClr>
                        <a:buSzTx/>
                        <a:buFont typeface="Wingdings" pitchFamily="2" charset="2"/>
                        <a:buNone/>
                        <a:tabLst/>
                      </a:pPr>
                      <a:r>
                        <a:rPr kumimoji="0" lang="en-US" sz="1200" b="0" i="0" u="none" strike="noStrike" cap="none" normalizeH="0" baseline="0" dirty="0">
                          <a:ln>
                            <a:noFill/>
                          </a:ln>
                          <a:solidFill>
                            <a:schemeClr val="bg1"/>
                          </a:solidFill>
                          <a:effectLst/>
                          <a:latin typeface="Franklin Gothic Demi Cond" pitchFamily="34" charset="0"/>
                          <a:cs typeface="Arial" pitchFamily="34" charset="0"/>
                        </a:rPr>
                        <a:t>All Employers – Dental Plans</a:t>
                      </a:r>
                    </a:p>
                  </a:txBody>
                  <a:tcPr anchor="ctr" horzOverflow="overflow">
                    <a:lnL>
                      <a:noFill/>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27000"/>
                    </a:solidFill>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u="none" strike="noStrike" cap="none" normalizeH="0" baseline="0" dirty="0">
                          <a:ln>
                            <a:noFill/>
                          </a:ln>
                          <a:solidFill>
                            <a:schemeClr val="bg1"/>
                          </a:solidFill>
                          <a:effectLst/>
                          <a:latin typeface="Franklin Gothic Demi Cond" pitchFamily="34" charset="0"/>
                        </a:rPr>
                        <a:t>Vermont Average</a:t>
                      </a:r>
                    </a:p>
                  </a:txBody>
                  <a:tcPr anchor="ctr" horzOverflow="overflow">
                    <a:lnL>
                      <a:noFill/>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27000"/>
                    </a:solidFill>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u="none" strike="noStrike" cap="none" normalizeH="0" baseline="0" dirty="0">
                          <a:ln>
                            <a:noFill/>
                          </a:ln>
                          <a:solidFill>
                            <a:schemeClr val="bg1"/>
                          </a:solidFill>
                          <a:effectLst/>
                          <a:latin typeface="Franklin Gothic Demi Cond" pitchFamily="34" charset="0"/>
                        </a:rPr>
                        <a:t>CCRPC</a:t>
                      </a:r>
                    </a:p>
                  </a:txBody>
                  <a:tcPr anchor="ctr" horzOverflow="overflow">
                    <a:lnL>
                      <a:noFill/>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27000"/>
                    </a:solidFill>
                  </a:tcPr>
                </a:tc>
                <a:extLst>
                  <a:ext uri="{0D108BD9-81ED-4DB2-BD59-A6C34878D82A}">
                    <a16:rowId xmlns:a16="http://schemas.microsoft.com/office/drawing/2014/main" val="2551771759"/>
                  </a:ext>
                </a:extLst>
              </a:tr>
              <a:tr h="316754">
                <a:tc>
                  <a:txBody>
                    <a:bodyPr/>
                    <a:lstStyle/>
                    <a:p>
                      <a:pPr marL="971550" marR="0" lvl="0" indent="-682625" algn="l"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Deductible (Single / Family)</a:t>
                      </a:r>
                    </a:p>
                  </a:txBody>
                  <a:tcPr anchor="ctr" horzOverflow="overflow">
                    <a:lnL>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400" b="0" i="0" u="none" strike="noStrike" cap="none" normalizeH="0" baseline="0" dirty="0">
                          <a:ln>
                            <a:noFill/>
                          </a:ln>
                          <a:solidFill>
                            <a:schemeClr val="tx1"/>
                          </a:solidFill>
                          <a:effectLst/>
                          <a:latin typeface="Franklin Gothic Demi Cond" pitchFamily="34" charset="0"/>
                          <a:cs typeface="Arial" pitchFamily="34" charset="0"/>
                        </a:rPr>
                        <a:t>$111 / $304</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$100 / $300</a:t>
                      </a:r>
                    </a:p>
                  </a:txBody>
                  <a:tcPr anchor="ctr" horzOverflow="overflow">
                    <a:lnL w="31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3799168"/>
                  </a:ext>
                </a:extLst>
              </a:tr>
              <a:tr h="343544">
                <a:tc>
                  <a:txBody>
                    <a:bodyPr/>
                    <a:lstStyle/>
                    <a:p>
                      <a:pPr marL="971550" marR="0" lvl="0" indent="-682625" algn="l"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Class A Coverage (Preventive)</a:t>
                      </a:r>
                    </a:p>
                  </a:txBody>
                  <a:tcPr anchor="ctr" horzOverflow="overflow">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400" b="0" i="0" u="none" strike="noStrike" cap="none" normalizeH="0" baseline="0" dirty="0">
                          <a:ln>
                            <a:noFill/>
                          </a:ln>
                          <a:solidFill>
                            <a:schemeClr val="tx1"/>
                          </a:solidFill>
                          <a:effectLst/>
                          <a:latin typeface="Franklin Gothic Demi Cond" pitchFamily="34" charset="0"/>
                          <a:cs typeface="Arial" pitchFamily="34" charset="0"/>
                        </a:rPr>
                        <a:t>99%</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defRPr/>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100%</a:t>
                      </a:r>
                    </a:p>
                  </a:txBody>
                  <a:tcPr anchor="ctr" horzOverflow="overflow">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15973670"/>
                  </a:ext>
                </a:extLst>
              </a:tr>
              <a:tr h="360354">
                <a:tc>
                  <a:txBody>
                    <a:bodyPr/>
                    <a:lstStyle/>
                    <a:p>
                      <a:pPr marL="971550" marR="0" lvl="0" indent="-682625" algn="l"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u="none" strike="noStrike" cap="none" normalizeH="0" baseline="0" dirty="0">
                          <a:ln>
                            <a:noFill/>
                          </a:ln>
                          <a:solidFill>
                            <a:schemeClr val="tx1"/>
                          </a:solidFill>
                          <a:effectLst/>
                          <a:latin typeface="Franklin Gothic Demi Cond" pitchFamily="34" charset="0"/>
                          <a:cs typeface="Arial" pitchFamily="34" charset="0"/>
                        </a:rPr>
                        <a:t>Class B Coverage (Basic)</a:t>
                      </a: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tx1"/>
                          </a:solidFill>
                          <a:effectLst/>
                          <a:latin typeface="Franklin Gothic Demi Cond" pitchFamily="34" charset="0"/>
                          <a:cs typeface="Arial" pitchFamily="34" charset="0"/>
                        </a:rPr>
                        <a:t>75%</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80%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33646773"/>
                  </a:ext>
                </a:extLst>
              </a:tr>
              <a:tr h="400580">
                <a:tc>
                  <a:txBody>
                    <a:bodyPr/>
                    <a:lstStyle/>
                    <a:p>
                      <a:pPr marL="971550" marR="0" lvl="0" indent="-682625" algn="l" defTabSz="914400" rtl="0" eaLnBrk="1" fontAlgn="base" latinLnBrk="0" hangingPunct="1">
                        <a:lnSpc>
                          <a:spcPct val="100000"/>
                        </a:lnSpc>
                        <a:spcBef>
                          <a:spcPts val="600"/>
                        </a:spcBef>
                        <a:spcAft>
                          <a:spcPct val="0"/>
                        </a:spcAft>
                        <a:buClr>
                          <a:srgbClr val="0018D0"/>
                        </a:buClr>
                        <a:buSzTx/>
                        <a:buFont typeface="Wingdings" pitchFamily="2" charset="2"/>
                        <a:buNone/>
                        <a:tabLst/>
                      </a:pPr>
                      <a:r>
                        <a:rPr kumimoji="0" lang="en-US" sz="1200" u="none" strike="noStrike" cap="none" normalizeH="0" baseline="0" dirty="0">
                          <a:ln>
                            <a:noFill/>
                          </a:ln>
                          <a:solidFill>
                            <a:schemeClr val="tx1"/>
                          </a:solidFill>
                          <a:effectLst/>
                          <a:latin typeface="Franklin Gothic Demi Cond" pitchFamily="34" charset="0"/>
                          <a:cs typeface="Arial" pitchFamily="34" charset="0"/>
                        </a:rPr>
                        <a:t>Class C Coverage (Major)</a:t>
                      </a: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tx1"/>
                          </a:solidFill>
                          <a:effectLst/>
                          <a:latin typeface="Franklin Gothic Demi Cond" pitchFamily="34" charset="0"/>
                          <a:cs typeface="Arial" pitchFamily="34" charset="0"/>
                        </a:rPr>
                        <a:t>51%</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50%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95403418"/>
                  </a:ext>
                </a:extLst>
              </a:tr>
              <a:tr h="351948">
                <a:tc>
                  <a:txBody>
                    <a:bodyPr/>
                    <a:lstStyle/>
                    <a:p>
                      <a:pPr marL="971550" marR="0" lvl="0" indent="-682625" algn="l" defTabSz="914400" rtl="0" eaLnBrk="1" fontAlgn="base" latinLnBrk="0" hangingPunct="1">
                        <a:lnSpc>
                          <a:spcPct val="100000"/>
                        </a:lnSpc>
                        <a:spcBef>
                          <a:spcPts val="600"/>
                        </a:spcBef>
                        <a:spcAft>
                          <a:spcPct val="0"/>
                        </a:spcAft>
                        <a:buClr>
                          <a:srgbClr val="0018D0"/>
                        </a:buClr>
                        <a:buSzTx/>
                        <a:buFont typeface="Wingdings" pitchFamily="2" charset="2"/>
                        <a:buNone/>
                        <a:tabLst/>
                        <a:defRPr/>
                      </a:pPr>
                      <a:r>
                        <a:rPr kumimoji="0" lang="en-US" sz="1200" u="none" strike="noStrike" kern="1200" cap="none" normalizeH="0" baseline="0" dirty="0">
                          <a:ln>
                            <a:noFill/>
                          </a:ln>
                          <a:solidFill>
                            <a:schemeClr val="tx1"/>
                          </a:solidFill>
                          <a:effectLst/>
                          <a:latin typeface="Franklin Gothic Demi Cond" pitchFamily="34" charset="0"/>
                          <a:ea typeface="+mn-ea"/>
                          <a:cs typeface="Arial" pitchFamily="34" charset="0"/>
                        </a:rPr>
                        <a:t>Class D Coverage (Orthodontics)</a:t>
                      </a: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tx1"/>
                          </a:solidFill>
                          <a:effectLst/>
                          <a:latin typeface="Franklin Gothic Demi Cond" pitchFamily="34" charset="0"/>
                          <a:cs typeface="Arial" pitchFamily="34" charset="0"/>
                        </a:rPr>
                        <a:t>54%</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50%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906486"/>
                  </a:ext>
                </a:extLst>
              </a:tr>
              <a:tr h="493458">
                <a:tc>
                  <a:txBody>
                    <a:bodyPr/>
                    <a:lstStyle/>
                    <a:p>
                      <a:pPr marL="971550" marR="0" lvl="0" indent="-682625" algn="l" defTabSz="914400" rtl="0" eaLnBrk="1" fontAlgn="base" latinLnBrk="0" hangingPunct="1">
                        <a:lnSpc>
                          <a:spcPct val="100000"/>
                        </a:lnSpc>
                        <a:spcBef>
                          <a:spcPts val="600"/>
                        </a:spcBef>
                        <a:spcAft>
                          <a:spcPct val="0"/>
                        </a:spcAft>
                        <a:buClr>
                          <a:srgbClr val="0018D0"/>
                        </a:buClr>
                        <a:buSzTx/>
                        <a:buFont typeface="Wingdings" pitchFamily="2" charset="2"/>
                        <a:buNone/>
                        <a:tabLst/>
                        <a:defRPr/>
                      </a:pPr>
                      <a:r>
                        <a:rPr kumimoji="0" lang="en-US" sz="1200" u="none" strike="noStrike" kern="1200" cap="none" normalizeH="0" baseline="0" dirty="0">
                          <a:ln>
                            <a:noFill/>
                          </a:ln>
                          <a:solidFill>
                            <a:schemeClr val="tx1"/>
                          </a:solidFill>
                          <a:effectLst/>
                          <a:latin typeface="Franklin Gothic Demi Cond" pitchFamily="34" charset="0"/>
                          <a:ea typeface="+mn-ea"/>
                          <a:cs typeface="Arial" pitchFamily="34" charset="0"/>
                        </a:rPr>
                        <a:t>Plan Year Maximum (Class A, B, C)</a:t>
                      </a: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tx1"/>
                          </a:solidFill>
                          <a:effectLst/>
                          <a:latin typeface="Franklin Gothic Demi Cond" pitchFamily="34" charset="0"/>
                          <a:cs typeface="Arial" pitchFamily="34" charset="0"/>
                        </a:rPr>
                        <a:t>$1,621</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$2,000</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21675323"/>
                  </a:ext>
                </a:extLst>
              </a:tr>
              <a:tr h="290270">
                <a:tc>
                  <a:txBody>
                    <a:bodyPr/>
                    <a:lstStyle/>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defRPr/>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Lifetime Maximum for Orthodontic Coverage</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tx1"/>
                          </a:solidFill>
                          <a:effectLst/>
                          <a:latin typeface="Franklin Gothic Demi Cond" pitchFamily="34" charset="0"/>
                          <a:cs typeface="Arial" pitchFamily="34" charset="0"/>
                        </a:rPr>
                        <a:t>$1,522</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400" b="0" i="0" u="none" strike="noStrike" cap="none" normalizeH="0" baseline="0" dirty="0">
                          <a:ln>
                            <a:noFill/>
                          </a:ln>
                          <a:solidFill>
                            <a:schemeClr val="accent6">
                              <a:lumMod val="50000"/>
                            </a:schemeClr>
                          </a:solidFill>
                          <a:effectLst/>
                          <a:latin typeface="Franklin Gothic Demi Cond" pitchFamily="34" charset="0"/>
                          <a:cs typeface="Arial" pitchFamily="34" charset="0"/>
                        </a:rPr>
                        <a:t>$1,500 </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96127101"/>
                  </a:ext>
                </a:extLst>
              </a:tr>
              <a:tr h="888225">
                <a:tc>
                  <a:txBody>
                    <a:bodyPr/>
                    <a:lstStyle/>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defRPr/>
                      </a:pPr>
                      <a:r>
                        <a:rPr kumimoji="0" lang="en-US" sz="1200" u="none" strike="noStrike" cap="none" normalizeH="0" baseline="0" dirty="0">
                          <a:ln>
                            <a:noFill/>
                          </a:ln>
                          <a:solidFill>
                            <a:schemeClr val="tx1"/>
                          </a:solidFill>
                          <a:effectLst/>
                          <a:latin typeface="Franklin Gothic Demi Cond" pitchFamily="34" charset="0"/>
                          <a:cs typeface="Arial" pitchFamily="34" charset="0"/>
                        </a:rPr>
                        <a:t>Monthly Premium Rate</a:t>
                      </a:r>
                      <a:br>
                        <a:rPr kumimoji="0" lang="en-US" sz="1200" u="sng" strike="noStrike" cap="none" normalizeH="0" baseline="0" dirty="0">
                          <a:ln>
                            <a:noFill/>
                          </a:ln>
                          <a:solidFill>
                            <a:schemeClr val="tx1"/>
                          </a:solidFill>
                          <a:effectLst/>
                          <a:latin typeface="Arial" pitchFamily="34" charset="0"/>
                          <a:cs typeface="Arial" pitchFamily="34" charset="0"/>
                        </a:rPr>
                      </a:br>
                      <a:r>
                        <a:rPr kumimoji="0" lang="en-US" sz="1100" u="none" strike="noStrike" cap="none" normalizeH="0" baseline="0" dirty="0">
                          <a:ln>
                            <a:noFill/>
                          </a:ln>
                          <a:solidFill>
                            <a:schemeClr val="tx1"/>
                          </a:solidFill>
                          <a:effectLst/>
                          <a:latin typeface="Arial" pitchFamily="34" charset="0"/>
                          <a:cs typeface="Arial" pitchFamily="34" charset="0"/>
                        </a:rPr>
                        <a:t>Single</a:t>
                      </a:r>
                      <a:br>
                        <a:rPr kumimoji="0" lang="en-US" sz="1100" u="none" strike="noStrike" cap="none" normalizeH="0" baseline="0" dirty="0">
                          <a:ln>
                            <a:noFill/>
                          </a:ln>
                          <a:solidFill>
                            <a:schemeClr val="tx1"/>
                          </a:solidFill>
                          <a:effectLst/>
                          <a:latin typeface="Arial" pitchFamily="34" charset="0"/>
                          <a:cs typeface="Arial" pitchFamily="34" charset="0"/>
                        </a:rPr>
                      </a:br>
                      <a:r>
                        <a:rPr kumimoji="0" lang="en-US" sz="1100" u="none" strike="noStrike" cap="none" normalizeH="0" baseline="0" dirty="0">
                          <a:ln>
                            <a:noFill/>
                          </a:ln>
                          <a:solidFill>
                            <a:schemeClr val="tx1"/>
                          </a:solidFill>
                          <a:effectLst/>
                          <a:latin typeface="Arial" pitchFamily="34" charset="0"/>
                          <a:cs typeface="Arial" pitchFamily="34" charset="0"/>
                        </a:rPr>
                        <a:t>Two Person</a:t>
                      </a:r>
                    </a:p>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defRPr/>
                      </a:pPr>
                      <a:r>
                        <a:rPr kumimoji="0" lang="en-US" sz="1100" u="none" strike="noStrike" cap="none" normalizeH="0" baseline="0" dirty="0">
                          <a:ln>
                            <a:noFill/>
                          </a:ln>
                          <a:solidFill>
                            <a:schemeClr val="tx1"/>
                          </a:solidFill>
                          <a:effectLst/>
                          <a:latin typeface="Arial" pitchFamily="34" charset="0"/>
                          <a:cs typeface="Arial" pitchFamily="34" charset="0"/>
                        </a:rPr>
                        <a:t>Family</a:t>
                      </a:r>
                      <a:endParaRPr kumimoji="0" lang="en-US" sz="11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pPr>
                      <a:endParaRPr kumimoji="0" lang="en-US" sz="1200" b="0" i="0" u="none" strike="noStrike" cap="none" normalizeH="0" baseline="0" dirty="0">
                        <a:ln>
                          <a:noFill/>
                        </a:ln>
                        <a:solidFill>
                          <a:schemeClr val="tx1"/>
                        </a:solidFill>
                        <a:effectLst/>
                        <a:latin typeface="Franklin Gothic Demi Cond" pitchFamily="34" charset="0"/>
                        <a:cs typeface="Arial" pitchFamily="34" charset="0"/>
                      </a:endParaRPr>
                    </a:p>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$41</a:t>
                      </a:r>
                    </a:p>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$77</a:t>
                      </a:r>
                    </a:p>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$127</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endPar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endParaRP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$50</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$92</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$162</a:t>
                      </a: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31977600"/>
                  </a:ext>
                </a:extLst>
              </a:tr>
              <a:tr h="1018024">
                <a:tc>
                  <a:txBody>
                    <a:bodyPr/>
                    <a:lstStyle/>
                    <a:p>
                      <a:pPr marL="288925" marR="0" lvl="0" indent="0" algn="l" defTabSz="914400" rtl="0" eaLnBrk="1" fontAlgn="base" latinLnBrk="0" hangingPunct="1">
                        <a:lnSpc>
                          <a:spcPct val="100000"/>
                        </a:lnSpc>
                        <a:spcBef>
                          <a:spcPts val="0"/>
                        </a:spcBef>
                        <a:spcAft>
                          <a:spcPct val="0"/>
                        </a:spcAft>
                        <a:buClr>
                          <a:srgbClr val="0018D0"/>
                        </a:buClr>
                        <a:buSzTx/>
                        <a:buFont typeface="Wingdings" pitchFamily="2" charset="2"/>
                        <a:buNone/>
                        <a:tabLst/>
                        <a:defRPr/>
                      </a:pPr>
                      <a:r>
                        <a:rPr kumimoji="0" lang="en-US" sz="1200" u="none" strike="noStrike" cap="none" normalizeH="0" baseline="0" dirty="0">
                          <a:ln>
                            <a:noFill/>
                          </a:ln>
                          <a:solidFill>
                            <a:schemeClr val="tx1"/>
                          </a:solidFill>
                          <a:effectLst/>
                          <a:latin typeface="Franklin Gothic Demi Cond" pitchFamily="34" charset="0"/>
                          <a:cs typeface="Arial" pitchFamily="34" charset="0"/>
                        </a:rPr>
                        <a:t>Monthly Employee Contributions</a:t>
                      </a:r>
                      <a:br>
                        <a:rPr kumimoji="0" lang="en-US" sz="1200" u="sng" strike="noStrike" cap="none" normalizeH="0" baseline="0" dirty="0">
                          <a:ln>
                            <a:noFill/>
                          </a:ln>
                          <a:solidFill>
                            <a:schemeClr val="tx1"/>
                          </a:solidFill>
                          <a:effectLst/>
                          <a:latin typeface="Arial" pitchFamily="34" charset="0"/>
                          <a:cs typeface="Arial" pitchFamily="34" charset="0"/>
                        </a:rPr>
                      </a:br>
                      <a:r>
                        <a:rPr kumimoji="0" lang="en-US" sz="1100" u="none" strike="noStrike" cap="none" normalizeH="0" baseline="0" dirty="0">
                          <a:ln>
                            <a:noFill/>
                          </a:ln>
                          <a:solidFill>
                            <a:schemeClr val="tx1"/>
                          </a:solidFill>
                          <a:effectLst/>
                          <a:latin typeface="Arial" pitchFamily="34" charset="0"/>
                          <a:cs typeface="Arial" pitchFamily="34" charset="0"/>
                        </a:rPr>
                        <a:t>Single</a:t>
                      </a:r>
                      <a:br>
                        <a:rPr kumimoji="0" lang="en-US" sz="1100" u="none" strike="noStrike" cap="none" normalizeH="0" baseline="0" dirty="0">
                          <a:ln>
                            <a:noFill/>
                          </a:ln>
                          <a:solidFill>
                            <a:schemeClr val="tx1"/>
                          </a:solidFill>
                          <a:effectLst/>
                          <a:latin typeface="Arial" pitchFamily="34" charset="0"/>
                          <a:cs typeface="Arial" pitchFamily="34" charset="0"/>
                        </a:rPr>
                      </a:br>
                      <a:r>
                        <a:rPr kumimoji="0" lang="en-US" sz="1100" u="none" strike="noStrike" cap="none" normalizeH="0" baseline="0" dirty="0">
                          <a:ln>
                            <a:noFill/>
                          </a:ln>
                          <a:solidFill>
                            <a:schemeClr val="tx1"/>
                          </a:solidFill>
                          <a:effectLst/>
                          <a:latin typeface="Arial" pitchFamily="34" charset="0"/>
                          <a:cs typeface="Arial" pitchFamily="34" charset="0"/>
                        </a:rPr>
                        <a:t>Two Person</a:t>
                      </a:r>
                      <a:br>
                        <a:rPr kumimoji="0" lang="en-US" sz="1100" u="none" strike="noStrike" cap="none" normalizeH="0" baseline="0" dirty="0">
                          <a:ln>
                            <a:noFill/>
                          </a:ln>
                          <a:solidFill>
                            <a:schemeClr val="tx1"/>
                          </a:solidFill>
                          <a:effectLst/>
                          <a:latin typeface="Arial" pitchFamily="34" charset="0"/>
                          <a:cs typeface="Arial" pitchFamily="34" charset="0"/>
                        </a:rPr>
                      </a:br>
                      <a:r>
                        <a:rPr kumimoji="0" lang="en-US" sz="1100" u="none" strike="noStrike" cap="none" normalizeH="0" baseline="0" dirty="0">
                          <a:ln>
                            <a:noFill/>
                          </a:ln>
                          <a:solidFill>
                            <a:schemeClr val="tx1"/>
                          </a:solidFill>
                          <a:effectLst/>
                          <a:latin typeface="Arial" pitchFamily="34" charset="0"/>
                          <a:cs typeface="Arial" pitchFamily="34" charset="0"/>
                        </a:rPr>
                        <a:t>Family</a:t>
                      </a:r>
                      <a:endParaRPr kumimoji="0" lang="en-US" sz="11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pPr>
                      <a:endParaRPr kumimoji="0" lang="en-US" sz="1200" b="0" i="0" u="none" strike="noStrike" cap="none" normalizeH="0" baseline="0" dirty="0">
                        <a:ln>
                          <a:noFill/>
                        </a:ln>
                        <a:solidFill>
                          <a:schemeClr val="tx1"/>
                        </a:solidFill>
                        <a:effectLst/>
                        <a:latin typeface="Franklin Gothic Demi Cond" pitchFamily="34" charset="0"/>
                        <a:cs typeface="Arial" pitchFamily="34" charset="0"/>
                      </a:endParaRPr>
                    </a:p>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$15</a:t>
                      </a:r>
                    </a:p>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defRPr/>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$36</a:t>
                      </a:r>
                    </a:p>
                    <a:p>
                      <a:pPr marL="0" marR="0" lvl="0" indent="115888" algn="ctr" defTabSz="914400" rtl="0" eaLnBrk="1" fontAlgn="base" latinLnBrk="0" hangingPunct="1">
                        <a:lnSpc>
                          <a:spcPct val="100000"/>
                        </a:lnSpc>
                        <a:spcBef>
                          <a:spcPts val="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tx1"/>
                          </a:solidFill>
                          <a:effectLst/>
                          <a:latin typeface="Franklin Gothic Demi Cond" pitchFamily="34" charset="0"/>
                          <a:cs typeface="Arial" pitchFamily="34" charset="0"/>
                        </a:rPr>
                        <a:t>$64</a:t>
                      </a:r>
                    </a:p>
                  </a:txBody>
                  <a:tcPr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endPar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endParaRP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$0</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$0</a:t>
                      </a:r>
                    </a:p>
                    <a:p>
                      <a:pPr marL="0" marR="0" lvl="0" indent="115888" algn="ctr" defTabSz="914400" rtl="0" eaLnBrk="1" fontAlgn="base" latinLnBrk="0" hangingPunct="1">
                        <a:lnSpc>
                          <a:spcPct val="100000"/>
                        </a:lnSpc>
                        <a:spcBef>
                          <a:spcPct val="20000"/>
                        </a:spcBef>
                        <a:spcAft>
                          <a:spcPct val="0"/>
                        </a:spcAft>
                        <a:buClr>
                          <a:srgbClr val="0018D0"/>
                        </a:buClr>
                        <a:buSzTx/>
                        <a:buFont typeface="Wingdings" pitchFamily="2" charset="2"/>
                        <a:buNone/>
                        <a:tabLst/>
                      </a:pPr>
                      <a:r>
                        <a:rPr kumimoji="0" lang="en-US" sz="1200" b="0" i="0" u="none" strike="noStrike" cap="none" normalizeH="0" baseline="0" dirty="0">
                          <a:ln>
                            <a:noFill/>
                          </a:ln>
                          <a:solidFill>
                            <a:schemeClr val="accent6">
                              <a:lumMod val="50000"/>
                            </a:schemeClr>
                          </a:solidFill>
                          <a:effectLst/>
                          <a:latin typeface="Franklin Gothic Demi Cond" pitchFamily="34" charset="0"/>
                          <a:cs typeface="Arial" pitchFamily="34" charset="0"/>
                        </a:rPr>
                        <a:t>$0</a:t>
                      </a:r>
                      <a:endParaRPr kumimoji="0" lang="en-US" sz="1200" b="0" i="0" u="none" strike="noStrike" kern="1200" cap="none" normalizeH="0" baseline="0" dirty="0">
                        <a:ln>
                          <a:noFill/>
                        </a:ln>
                        <a:solidFill>
                          <a:schemeClr val="accent6">
                            <a:lumMod val="50000"/>
                          </a:schemeClr>
                        </a:solidFill>
                        <a:effectLst/>
                        <a:latin typeface="Franklin Gothic Demi Cond" pitchFamily="34" charset="0"/>
                        <a:ea typeface="+mn-ea"/>
                        <a:cs typeface="Arial" pitchFamily="34" charset="0"/>
                      </a:endParaRPr>
                    </a:p>
                  </a:txBody>
                  <a:tcPr anchor="ctr" horzOverflow="overflow">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77671177"/>
                  </a:ext>
                </a:extLst>
              </a:tr>
            </a:tbl>
          </a:graphicData>
        </a:graphic>
      </p:graphicFrame>
    </p:spTree>
    <p:extLst>
      <p:ext uri="{BB962C8B-B14F-4D97-AF65-F5344CB8AC3E}">
        <p14:creationId xmlns:p14="http://schemas.microsoft.com/office/powerpoint/2010/main" val="7972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8B173B-57AE-4D67-83D5-AF4026E30DF3}"/>
              </a:ext>
            </a:extLst>
          </p:cNvPr>
          <p:cNvSpPr>
            <a:spLocks noGrp="1"/>
          </p:cNvSpPr>
          <p:nvPr>
            <p:ph type="body" sz="quarter" idx="10"/>
          </p:nvPr>
        </p:nvSpPr>
        <p:spPr>
          <a:xfrm>
            <a:off x="3475995" y="402336"/>
            <a:ext cx="2192010" cy="512064"/>
          </a:xfrm>
        </p:spPr>
        <p:txBody>
          <a:bodyPr>
            <a:normAutofit/>
          </a:bodyPr>
          <a:lstStyle/>
          <a:p>
            <a:r>
              <a:rPr lang="en-US" sz="2400" dirty="0"/>
              <a:t>Our Process</a:t>
            </a:r>
          </a:p>
        </p:txBody>
      </p:sp>
      <p:sp>
        <p:nvSpPr>
          <p:cNvPr id="7" name="Text Placeholder 6">
            <a:extLst>
              <a:ext uri="{FF2B5EF4-FFF2-40B4-BE49-F238E27FC236}">
                <a16:creationId xmlns:a16="http://schemas.microsoft.com/office/drawing/2014/main" id="{CD60CF7B-51D0-4FE8-A766-046E16D6B5FE}"/>
              </a:ext>
            </a:extLst>
          </p:cNvPr>
          <p:cNvSpPr>
            <a:spLocks noGrp="1"/>
          </p:cNvSpPr>
          <p:nvPr>
            <p:ph type="body" sz="quarter" idx="13"/>
          </p:nvPr>
        </p:nvSpPr>
        <p:spPr>
          <a:xfrm>
            <a:off x="152400" y="914400"/>
            <a:ext cx="8763000" cy="811875"/>
          </a:xfrm>
        </p:spPr>
        <p:txBody>
          <a:bodyPr/>
          <a:lstStyle/>
          <a:p>
            <a:pPr algn="ctr"/>
            <a:r>
              <a:rPr lang="en-US" sz="2400" dirty="0"/>
              <a:t>Phase 4: Findings and Recommendations</a:t>
            </a:r>
          </a:p>
        </p:txBody>
      </p:sp>
      <p:pic>
        <p:nvPicPr>
          <p:cNvPr id="29" name="Picture 28">
            <a:extLst>
              <a:ext uri="{FF2B5EF4-FFF2-40B4-BE49-F238E27FC236}">
                <a16:creationId xmlns:a16="http://schemas.microsoft.com/office/drawing/2014/main" id="{ABD7D08B-D761-499D-A721-8E0EE5BB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0"/>
            <a:ext cx="9144000" cy="471054"/>
          </a:xfrm>
          <a:prstGeom prst="rect">
            <a:avLst/>
          </a:prstGeom>
        </p:spPr>
      </p:pic>
      <p:sp>
        <p:nvSpPr>
          <p:cNvPr id="8" name="Text Placeholder 2">
            <a:extLst>
              <a:ext uri="{FF2B5EF4-FFF2-40B4-BE49-F238E27FC236}">
                <a16:creationId xmlns:a16="http://schemas.microsoft.com/office/drawing/2014/main" id="{4E298E82-CDB7-447F-8850-4801D6E111B7}"/>
              </a:ext>
            </a:extLst>
          </p:cNvPr>
          <p:cNvSpPr txBox="1">
            <a:spLocks/>
          </p:cNvSpPr>
          <p:nvPr/>
        </p:nvSpPr>
        <p:spPr>
          <a:xfrm>
            <a:off x="188843" y="2362200"/>
            <a:ext cx="8382000" cy="441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CB316"/>
              </a:buClr>
              <a:buFont typeface="LucidaGrande" panose="020B0600040502020204" pitchFamily="34" charset="0"/>
              <a:buChar char="▶"/>
            </a:pPr>
            <a:r>
              <a:rPr lang="en-US" sz="2800" i="0" dirty="0">
                <a:solidFill>
                  <a:schemeClr val="tx1"/>
                </a:solidFill>
              </a:rPr>
              <a:t> Highlight best practices</a:t>
            </a:r>
          </a:p>
          <a:p>
            <a:pPr>
              <a:buClr>
                <a:srgbClr val="FCB316"/>
              </a:buClr>
              <a:buFont typeface="LucidaGrande" panose="020B0600040502020204" pitchFamily="34" charset="0"/>
              <a:buChar char="▶"/>
            </a:pPr>
            <a:r>
              <a:rPr lang="en-US" sz="2800" i="0" dirty="0">
                <a:solidFill>
                  <a:schemeClr val="tx1"/>
                </a:solidFill>
              </a:rPr>
              <a:t> Provide summary recommendations</a:t>
            </a:r>
          </a:p>
          <a:p>
            <a:pPr>
              <a:buClr>
                <a:srgbClr val="FCB316"/>
              </a:buClr>
              <a:buFont typeface="LucidaGrande" panose="020B0600040502020204" pitchFamily="34" charset="0"/>
              <a:buChar char="▶"/>
            </a:pPr>
            <a:r>
              <a:rPr lang="en-US" sz="2800" i="0" dirty="0">
                <a:solidFill>
                  <a:schemeClr val="tx1"/>
                </a:solidFill>
              </a:rPr>
              <a:t> Identify pay management issues (equity, high/low to market)</a:t>
            </a:r>
          </a:p>
          <a:p>
            <a:pPr>
              <a:buClr>
                <a:srgbClr val="FCB316"/>
              </a:buClr>
              <a:buFont typeface="LucidaGrande" panose="020B0600040502020204" pitchFamily="34" charset="0"/>
              <a:buChar char="▶"/>
            </a:pPr>
            <a:r>
              <a:rPr lang="en-US" sz="2800" i="0" dirty="0">
                <a:solidFill>
                  <a:schemeClr val="tx1"/>
                </a:solidFill>
              </a:rPr>
              <a:t> Identify any possible barriers to implementation</a:t>
            </a:r>
          </a:p>
          <a:p>
            <a:pPr marL="342900" indent="-342900">
              <a:buFont typeface="Arial" panose="020B0604020202020204" pitchFamily="34" charset="0"/>
              <a:buChar char="•"/>
            </a:pPr>
            <a:endParaRPr lang="en-US" sz="2000" i="0" dirty="0">
              <a:solidFill>
                <a:schemeClr val="tx1"/>
              </a:solidFill>
            </a:endParaRPr>
          </a:p>
        </p:txBody>
      </p:sp>
      <p:sp>
        <p:nvSpPr>
          <p:cNvPr id="6" name="TextBox 5">
            <a:extLst>
              <a:ext uri="{FF2B5EF4-FFF2-40B4-BE49-F238E27FC236}">
                <a16:creationId xmlns:a16="http://schemas.microsoft.com/office/drawing/2014/main" id="{A8874B18-E4F8-454D-87BA-E16F62DB2D90}"/>
              </a:ext>
            </a:extLst>
          </p:cNvPr>
          <p:cNvSpPr txBox="1"/>
          <p:nvPr/>
        </p:nvSpPr>
        <p:spPr>
          <a:xfrm>
            <a:off x="4229100" y="6567054"/>
            <a:ext cx="685800" cy="276999"/>
          </a:xfrm>
          <a:prstGeom prst="rect">
            <a:avLst/>
          </a:prstGeom>
          <a:noFill/>
        </p:spPr>
        <p:txBody>
          <a:bodyPr wrap="square" rtlCol="0">
            <a:spAutoFit/>
          </a:bodyPr>
          <a:lstStyle/>
          <a:p>
            <a:pPr algn="ctr"/>
            <a:r>
              <a:rPr lang="en-US" sz="1200" dirty="0"/>
              <a:t>30</a:t>
            </a:r>
          </a:p>
        </p:txBody>
      </p:sp>
    </p:spTree>
    <p:extLst>
      <p:ext uri="{BB962C8B-B14F-4D97-AF65-F5344CB8AC3E}">
        <p14:creationId xmlns:p14="http://schemas.microsoft.com/office/powerpoint/2010/main" val="215014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D60CF7B-51D0-4FE8-A766-046E16D6B5FE}"/>
              </a:ext>
            </a:extLst>
          </p:cNvPr>
          <p:cNvSpPr>
            <a:spLocks noGrp="1"/>
          </p:cNvSpPr>
          <p:nvPr>
            <p:ph type="body" sz="quarter" idx="13"/>
          </p:nvPr>
        </p:nvSpPr>
        <p:spPr>
          <a:xfrm>
            <a:off x="190500" y="228600"/>
            <a:ext cx="8763000" cy="811875"/>
          </a:xfrm>
        </p:spPr>
        <p:txBody>
          <a:bodyPr/>
          <a:lstStyle/>
          <a:p>
            <a:pPr algn="ctr"/>
            <a:r>
              <a:rPr lang="en-US" sz="2400" dirty="0"/>
              <a:t>CCRPC Findings and Recommendations</a:t>
            </a:r>
          </a:p>
        </p:txBody>
      </p:sp>
      <p:pic>
        <p:nvPicPr>
          <p:cNvPr id="29" name="Picture 28">
            <a:extLst>
              <a:ext uri="{FF2B5EF4-FFF2-40B4-BE49-F238E27FC236}">
                <a16:creationId xmlns:a16="http://schemas.microsoft.com/office/drawing/2014/main" id="{ABD7D08B-D761-499D-A721-8E0EE5BB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0"/>
            <a:ext cx="9144000" cy="471054"/>
          </a:xfrm>
          <a:prstGeom prst="rect">
            <a:avLst/>
          </a:prstGeom>
        </p:spPr>
      </p:pic>
      <p:sp>
        <p:nvSpPr>
          <p:cNvPr id="8" name="Text Placeholder 2">
            <a:extLst>
              <a:ext uri="{FF2B5EF4-FFF2-40B4-BE49-F238E27FC236}">
                <a16:creationId xmlns:a16="http://schemas.microsoft.com/office/drawing/2014/main" id="{4E298E82-CDB7-447F-8850-4801D6E111B7}"/>
              </a:ext>
            </a:extLst>
          </p:cNvPr>
          <p:cNvSpPr txBox="1">
            <a:spLocks/>
          </p:cNvSpPr>
          <p:nvPr/>
        </p:nvSpPr>
        <p:spPr>
          <a:xfrm>
            <a:off x="188843" y="1130529"/>
            <a:ext cx="8382000" cy="5651271"/>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CB316"/>
              </a:buClr>
              <a:buFont typeface="LucidaGrande" panose="020B0600040502020204" pitchFamily="34" charset="0"/>
              <a:buChar char="▶"/>
            </a:pPr>
            <a:r>
              <a:rPr lang="en-US" sz="3200" i="0" dirty="0">
                <a:solidFill>
                  <a:schemeClr val="tx1"/>
                </a:solidFill>
              </a:rPr>
              <a:t> </a:t>
            </a:r>
            <a:r>
              <a:rPr lang="en-US" sz="3200" i="0" dirty="0">
                <a:solidFill>
                  <a:schemeClr val="bg1"/>
                </a:solidFill>
              </a:rPr>
              <a:t>Adjust pay ranges consistent with the market analysis provided; see additional position specific analysis (next slide)</a:t>
            </a:r>
          </a:p>
          <a:p>
            <a:pPr>
              <a:buClr>
                <a:srgbClr val="FCB316"/>
              </a:buClr>
              <a:buFont typeface="LucidaGrande" panose="020B0600040502020204" pitchFamily="34" charset="0"/>
              <a:buChar char="▶"/>
            </a:pPr>
            <a:r>
              <a:rPr lang="en-US" sz="3200" i="0" dirty="0">
                <a:solidFill>
                  <a:schemeClr val="bg1"/>
                </a:solidFill>
              </a:rPr>
              <a:t> Formally define and communicate CCRPC compensation philosophy throughout the organization</a:t>
            </a:r>
          </a:p>
          <a:p>
            <a:pPr>
              <a:buClr>
                <a:srgbClr val="FCB316"/>
              </a:buClr>
              <a:buFont typeface="LucidaGrande" panose="020B0600040502020204" pitchFamily="34" charset="0"/>
              <a:buChar char="▶"/>
            </a:pPr>
            <a:r>
              <a:rPr lang="en-US" sz="3200" i="0" dirty="0">
                <a:solidFill>
                  <a:schemeClr val="tx1"/>
                </a:solidFill>
              </a:rPr>
              <a:t> Develop a communication plan and strategies to showcase CCRPC’s total rewards programs</a:t>
            </a:r>
          </a:p>
          <a:p>
            <a:pPr>
              <a:buClr>
                <a:srgbClr val="FCB316"/>
              </a:buClr>
              <a:buFont typeface="LucidaGrande" panose="020B0600040502020204" pitchFamily="34" charset="0"/>
              <a:buChar char="▶"/>
            </a:pPr>
            <a:r>
              <a:rPr lang="en-US" sz="3200" i="0" dirty="0">
                <a:solidFill>
                  <a:schemeClr val="tx1"/>
                </a:solidFill>
              </a:rPr>
              <a:t> Consider a performance-based bonus structure based on individual and organization performance targets and achievement (does not build to base salary)</a:t>
            </a:r>
          </a:p>
          <a:p>
            <a:pPr>
              <a:buClr>
                <a:srgbClr val="FCB316"/>
              </a:buClr>
              <a:buFont typeface="LucidaGrande" panose="020B0600040502020204" pitchFamily="34" charset="0"/>
              <a:buChar char="▶"/>
            </a:pPr>
            <a:r>
              <a:rPr lang="en-US" sz="3200" i="0" dirty="0">
                <a:solidFill>
                  <a:schemeClr val="tx1"/>
                </a:solidFill>
              </a:rPr>
              <a:t> Consider a discretionary bonus program to recognize and reward behaviors consistent with organization values, project-based work, innovation and creativity</a:t>
            </a:r>
          </a:p>
          <a:p>
            <a:pPr>
              <a:buClr>
                <a:srgbClr val="FCB316"/>
              </a:buClr>
              <a:buFont typeface="LucidaGrande" panose="020B0600040502020204" pitchFamily="34" charset="0"/>
              <a:buChar char="▶"/>
            </a:pPr>
            <a:r>
              <a:rPr lang="en-US" sz="3200" i="0" dirty="0">
                <a:solidFill>
                  <a:schemeClr val="tx1"/>
                </a:solidFill>
              </a:rPr>
              <a:t>Conduct an employee engagement survey to determine which voluntary benefit offerings will most resonate with your employees and craft a strategy for delivery</a:t>
            </a:r>
          </a:p>
          <a:p>
            <a:pPr>
              <a:buClr>
                <a:srgbClr val="FCB316"/>
              </a:buClr>
              <a:buFont typeface="LucidaGrande" panose="020B0600040502020204" pitchFamily="34" charset="0"/>
              <a:buChar char="▶"/>
            </a:pPr>
            <a:r>
              <a:rPr lang="en-US" sz="3200" i="0" dirty="0">
                <a:solidFill>
                  <a:schemeClr val="tx1"/>
                </a:solidFill>
              </a:rPr>
              <a:t>Begin to develop career path models and progression for newer, less senior employees, as appropriate</a:t>
            </a:r>
          </a:p>
          <a:p>
            <a:pPr marL="342900" indent="-342900">
              <a:buFont typeface="Arial" panose="020B0604020202020204" pitchFamily="34" charset="0"/>
              <a:buChar char="•"/>
            </a:pPr>
            <a:endParaRPr lang="en-US" sz="2000" i="0" dirty="0">
              <a:solidFill>
                <a:schemeClr val="tx1"/>
              </a:solidFill>
            </a:endParaRPr>
          </a:p>
        </p:txBody>
      </p:sp>
      <p:sp>
        <p:nvSpPr>
          <p:cNvPr id="6" name="TextBox 5">
            <a:extLst>
              <a:ext uri="{FF2B5EF4-FFF2-40B4-BE49-F238E27FC236}">
                <a16:creationId xmlns:a16="http://schemas.microsoft.com/office/drawing/2014/main" id="{A8874B18-E4F8-454D-87BA-E16F62DB2D90}"/>
              </a:ext>
            </a:extLst>
          </p:cNvPr>
          <p:cNvSpPr txBox="1"/>
          <p:nvPr/>
        </p:nvSpPr>
        <p:spPr>
          <a:xfrm>
            <a:off x="4229100" y="6567054"/>
            <a:ext cx="685800" cy="276999"/>
          </a:xfrm>
          <a:prstGeom prst="rect">
            <a:avLst/>
          </a:prstGeom>
          <a:noFill/>
        </p:spPr>
        <p:txBody>
          <a:bodyPr wrap="square" rtlCol="0">
            <a:spAutoFit/>
          </a:bodyPr>
          <a:lstStyle/>
          <a:p>
            <a:pPr algn="ctr"/>
            <a:r>
              <a:rPr lang="en-US" sz="1200" dirty="0"/>
              <a:t>30</a:t>
            </a:r>
          </a:p>
        </p:txBody>
      </p:sp>
    </p:spTree>
    <p:extLst>
      <p:ext uri="{BB962C8B-B14F-4D97-AF65-F5344CB8AC3E}">
        <p14:creationId xmlns:p14="http://schemas.microsoft.com/office/powerpoint/2010/main" val="216711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D60CF7B-51D0-4FE8-A766-046E16D6B5FE}"/>
              </a:ext>
            </a:extLst>
          </p:cNvPr>
          <p:cNvSpPr>
            <a:spLocks noGrp="1"/>
          </p:cNvSpPr>
          <p:nvPr>
            <p:ph type="body" sz="quarter" idx="13"/>
          </p:nvPr>
        </p:nvSpPr>
        <p:spPr>
          <a:xfrm>
            <a:off x="190500" y="228600"/>
            <a:ext cx="8763000" cy="811875"/>
          </a:xfrm>
        </p:spPr>
        <p:txBody>
          <a:bodyPr/>
          <a:lstStyle/>
          <a:p>
            <a:pPr algn="ctr"/>
            <a:r>
              <a:rPr lang="en-US" sz="2400" dirty="0"/>
              <a:t>CCRPC Position Specific Analysis/Recommendations</a:t>
            </a:r>
          </a:p>
        </p:txBody>
      </p:sp>
      <p:pic>
        <p:nvPicPr>
          <p:cNvPr id="29" name="Picture 28">
            <a:extLst>
              <a:ext uri="{FF2B5EF4-FFF2-40B4-BE49-F238E27FC236}">
                <a16:creationId xmlns:a16="http://schemas.microsoft.com/office/drawing/2014/main" id="{ABD7D08B-D761-499D-A721-8E0EE5BB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0"/>
            <a:ext cx="9144000" cy="471054"/>
          </a:xfrm>
          <a:prstGeom prst="rect">
            <a:avLst/>
          </a:prstGeom>
        </p:spPr>
      </p:pic>
      <p:sp>
        <p:nvSpPr>
          <p:cNvPr id="6" name="TextBox 5">
            <a:extLst>
              <a:ext uri="{FF2B5EF4-FFF2-40B4-BE49-F238E27FC236}">
                <a16:creationId xmlns:a16="http://schemas.microsoft.com/office/drawing/2014/main" id="{A8874B18-E4F8-454D-87BA-E16F62DB2D90}"/>
              </a:ext>
            </a:extLst>
          </p:cNvPr>
          <p:cNvSpPr txBox="1"/>
          <p:nvPr/>
        </p:nvSpPr>
        <p:spPr>
          <a:xfrm>
            <a:off x="4229100" y="6567054"/>
            <a:ext cx="685800" cy="276999"/>
          </a:xfrm>
          <a:prstGeom prst="rect">
            <a:avLst/>
          </a:prstGeom>
          <a:noFill/>
        </p:spPr>
        <p:txBody>
          <a:bodyPr wrap="square" rtlCol="0">
            <a:spAutoFit/>
          </a:bodyPr>
          <a:lstStyle/>
          <a:p>
            <a:pPr algn="ctr"/>
            <a:r>
              <a:rPr lang="en-US" sz="1200" dirty="0"/>
              <a:t>30</a:t>
            </a:r>
          </a:p>
        </p:txBody>
      </p:sp>
      <p:graphicFrame>
        <p:nvGraphicFramePr>
          <p:cNvPr id="2" name="Table 1">
            <a:extLst>
              <a:ext uri="{FF2B5EF4-FFF2-40B4-BE49-F238E27FC236}">
                <a16:creationId xmlns:a16="http://schemas.microsoft.com/office/drawing/2014/main" id="{273353F7-33D2-483E-B81C-80EFD452E037}"/>
              </a:ext>
            </a:extLst>
          </p:cNvPr>
          <p:cNvGraphicFramePr>
            <a:graphicFrameLocks noGrp="1"/>
          </p:cNvGraphicFramePr>
          <p:nvPr>
            <p:extLst>
              <p:ext uri="{D42A27DB-BD31-4B8C-83A1-F6EECF244321}">
                <p14:modId xmlns:p14="http://schemas.microsoft.com/office/powerpoint/2010/main" val="616998071"/>
              </p:ext>
            </p:extLst>
          </p:nvPr>
        </p:nvGraphicFramePr>
        <p:xfrm>
          <a:off x="0" y="1066800"/>
          <a:ext cx="9144000" cy="5375011"/>
        </p:xfrm>
        <a:graphic>
          <a:graphicData uri="http://schemas.openxmlformats.org/drawingml/2006/table">
            <a:tbl>
              <a:tblPr firstRow="1" firstCol="1" bandRow="1">
                <a:tableStyleId>{5C22544A-7EE6-4342-B048-85BDC9FD1C3A}</a:tableStyleId>
              </a:tblPr>
              <a:tblGrid>
                <a:gridCol w="2486454">
                  <a:extLst>
                    <a:ext uri="{9D8B030D-6E8A-4147-A177-3AD203B41FA5}">
                      <a16:colId xmlns:a16="http://schemas.microsoft.com/office/drawing/2014/main" val="1877438346"/>
                    </a:ext>
                  </a:extLst>
                </a:gridCol>
                <a:gridCol w="3414390">
                  <a:extLst>
                    <a:ext uri="{9D8B030D-6E8A-4147-A177-3AD203B41FA5}">
                      <a16:colId xmlns:a16="http://schemas.microsoft.com/office/drawing/2014/main" val="3122065369"/>
                    </a:ext>
                  </a:extLst>
                </a:gridCol>
                <a:gridCol w="3243156">
                  <a:extLst>
                    <a:ext uri="{9D8B030D-6E8A-4147-A177-3AD203B41FA5}">
                      <a16:colId xmlns:a16="http://schemas.microsoft.com/office/drawing/2014/main" val="2968910658"/>
                    </a:ext>
                  </a:extLst>
                </a:gridCol>
              </a:tblGrid>
              <a:tr h="150865">
                <a:tc>
                  <a:txBody>
                    <a:bodyPr/>
                    <a:lstStyle/>
                    <a:p>
                      <a:pPr marL="0" marR="0">
                        <a:spcBef>
                          <a:spcPts val="0"/>
                        </a:spcBef>
                        <a:spcAft>
                          <a:spcPts val="0"/>
                        </a:spcAft>
                      </a:pPr>
                      <a:r>
                        <a:rPr lang="en-US" sz="1400">
                          <a:effectLst/>
                        </a:rPr>
                        <a:t>Title</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Wage Range</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Incumbent Rate of Pay</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3971437483"/>
                  </a:ext>
                </a:extLst>
              </a:tr>
              <a:tr h="150865">
                <a:tc>
                  <a:txBody>
                    <a:bodyPr/>
                    <a:lstStyle/>
                    <a:p>
                      <a:pPr marL="0" marR="0">
                        <a:spcBef>
                          <a:spcPts val="0"/>
                        </a:spcBef>
                        <a:spcAft>
                          <a:spcPts val="0"/>
                        </a:spcAft>
                      </a:pPr>
                      <a:r>
                        <a:rPr lang="en-US" sz="1400">
                          <a:effectLst/>
                        </a:rPr>
                        <a:t>Executive Director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Shift to the right</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Low to market</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3853873794"/>
                  </a:ext>
                </a:extLst>
              </a:tr>
              <a:tr h="452596">
                <a:tc>
                  <a:txBody>
                    <a:bodyPr/>
                    <a:lstStyle/>
                    <a:p>
                      <a:pPr marL="0" marR="0">
                        <a:spcBef>
                          <a:spcPts val="0"/>
                        </a:spcBef>
                        <a:spcAft>
                          <a:spcPts val="0"/>
                        </a:spcAft>
                      </a:pPr>
                      <a:r>
                        <a:rPr lang="en-US" sz="1400">
                          <a:effectLst/>
                        </a:rPr>
                        <a:t>Program Director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Consider Program Director III data and shift wage ranges to the right</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Low to market</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865099033"/>
                  </a:ext>
                </a:extLst>
              </a:tr>
              <a:tr h="301731">
                <a:tc>
                  <a:txBody>
                    <a:bodyPr/>
                    <a:lstStyle/>
                    <a:p>
                      <a:pPr marL="0" marR="0">
                        <a:spcBef>
                          <a:spcPts val="0"/>
                        </a:spcBef>
                        <a:spcAft>
                          <a:spcPts val="0"/>
                        </a:spcAft>
                      </a:pPr>
                      <a:r>
                        <a:rPr lang="en-US" sz="1400">
                          <a:effectLst/>
                        </a:rPr>
                        <a:t>GIS Data &amp; IT Manager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Shift to the right</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dirty="0">
                          <a:effectLst/>
                        </a:rPr>
                        <a:t>Bumping up against current max due to experience.</a:t>
                      </a:r>
                      <a:endParaRPr lang="en-US" sz="1200" dirty="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3558722753"/>
                  </a:ext>
                </a:extLst>
              </a:tr>
              <a:tr h="754327">
                <a:tc>
                  <a:txBody>
                    <a:bodyPr/>
                    <a:lstStyle/>
                    <a:p>
                      <a:pPr marL="0" marR="0">
                        <a:spcBef>
                          <a:spcPts val="0"/>
                        </a:spcBef>
                        <a:spcAft>
                          <a:spcPts val="0"/>
                        </a:spcAft>
                      </a:pPr>
                      <a:r>
                        <a:rPr lang="en-US" sz="1400">
                          <a:effectLst/>
                        </a:rPr>
                        <a:t>Senior Planner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Slight shift to the right to bring up the min</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Newly promoted SP may fall out of range. Develop a plan based on training/competency to get the individual back into range.</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2638765216"/>
                  </a:ext>
                </a:extLst>
              </a:tr>
              <a:tr h="301731">
                <a:tc>
                  <a:txBody>
                    <a:bodyPr/>
                    <a:lstStyle/>
                    <a:p>
                      <a:pPr marL="0" marR="0">
                        <a:spcBef>
                          <a:spcPts val="0"/>
                        </a:spcBef>
                        <a:spcAft>
                          <a:spcPts val="0"/>
                        </a:spcAft>
                      </a:pPr>
                      <a:r>
                        <a:rPr lang="en-US" sz="1400">
                          <a:effectLst/>
                        </a:rPr>
                        <a:t>Senior Transportation Planner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Slight shift to the right to bring up the min</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2/3 bumping up against current max due to experience.</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2616041465"/>
                  </a:ext>
                </a:extLst>
              </a:tr>
              <a:tr h="301731">
                <a:tc>
                  <a:txBody>
                    <a:bodyPr/>
                    <a:lstStyle/>
                    <a:p>
                      <a:pPr marL="0" marR="0">
                        <a:spcBef>
                          <a:spcPts val="0"/>
                        </a:spcBef>
                        <a:spcAft>
                          <a:spcPts val="0"/>
                        </a:spcAft>
                      </a:pPr>
                      <a:r>
                        <a:rPr lang="en-US" sz="1400">
                          <a:effectLst/>
                        </a:rPr>
                        <a:t>Senior Transportation Planning Engineer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Slight shift to the right to bring up the min</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 </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3974585251"/>
                  </a:ext>
                </a:extLst>
              </a:tr>
              <a:tr h="301731">
                <a:tc>
                  <a:txBody>
                    <a:bodyPr/>
                    <a:lstStyle/>
                    <a:p>
                      <a:pPr marL="0" marR="0">
                        <a:spcBef>
                          <a:spcPts val="0"/>
                        </a:spcBef>
                        <a:spcAft>
                          <a:spcPts val="0"/>
                        </a:spcAft>
                      </a:pPr>
                      <a:r>
                        <a:rPr lang="en-US" sz="1400">
                          <a:effectLst/>
                        </a:rPr>
                        <a:t>Transportation Planning Engineer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Shift to the right</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Bumping up against current max due to experience.</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2117382252"/>
                  </a:ext>
                </a:extLst>
              </a:tr>
              <a:tr h="301731">
                <a:tc>
                  <a:txBody>
                    <a:bodyPr/>
                    <a:lstStyle/>
                    <a:p>
                      <a:pPr marL="0" marR="0">
                        <a:spcBef>
                          <a:spcPts val="0"/>
                        </a:spcBef>
                        <a:spcAft>
                          <a:spcPts val="0"/>
                        </a:spcAft>
                      </a:pPr>
                      <a:r>
                        <a:rPr lang="en-US" sz="1400">
                          <a:effectLst/>
                        </a:rPr>
                        <a:t>Transportation Planner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Slight shift to the right to bring up the min</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 </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2478028925"/>
                  </a:ext>
                </a:extLst>
              </a:tr>
              <a:tr h="301731">
                <a:tc>
                  <a:txBody>
                    <a:bodyPr/>
                    <a:lstStyle/>
                    <a:p>
                      <a:pPr marL="0" marR="0">
                        <a:spcBef>
                          <a:spcPts val="0"/>
                        </a:spcBef>
                        <a:spcAft>
                          <a:spcPts val="0"/>
                        </a:spcAft>
                      </a:pPr>
                      <a:r>
                        <a:rPr lang="en-US" sz="1400">
                          <a:effectLst/>
                        </a:rPr>
                        <a:t>Planner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Slight shift to the right to bring up the min</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 </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938285837"/>
                  </a:ext>
                </a:extLst>
              </a:tr>
              <a:tr h="301731">
                <a:tc>
                  <a:txBody>
                    <a:bodyPr/>
                    <a:lstStyle/>
                    <a:p>
                      <a:pPr marL="0" marR="0">
                        <a:spcBef>
                          <a:spcPts val="0"/>
                        </a:spcBef>
                        <a:spcAft>
                          <a:spcPts val="0"/>
                        </a:spcAft>
                      </a:pPr>
                      <a:r>
                        <a:rPr lang="en-US" sz="1400">
                          <a:effectLst/>
                        </a:rPr>
                        <a:t>Assistant Planner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Slight shift to the right to bring up the min</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 </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992867630"/>
                  </a:ext>
                </a:extLst>
              </a:tr>
              <a:tr h="301731">
                <a:tc>
                  <a:txBody>
                    <a:bodyPr/>
                    <a:lstStyle/>
                    <a:p>
                      <a:pPr marL="0" marR="0">
                        <a:spcBef>
                          <a:spcPts val="0"/>
                        </a:spcBef>
                        <a:spcAft>
                          <a:spcPts val="0"/>
                        </a:spcAft>
                      </a:pPr>
                      <a:r>
                        <a:rPr lang="en-US" sz="1400">
                          <a:effectLst/>
                        </a:rPr>
                        <a:t>Communications Manager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No adjustment necessary</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 </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4070319622"/>
                  </a:ext>
                </a:extLst>
              </a:tr>
              <a:tr h="301731">
                <a:tc>
                  <a:txBody>
                    <a:bodyPr/>
                    <a:lstStyle/>
                    <a:p>
                      <a:pPr marL="0" marR="0">
                        <a:spcBef>
                          <a:spcPts val="0"/>
                        </a:spcBef>
                        <a:spcAft>
                          <a:spcPts val="0"/>
                        </a:spcAft>
                      </a:pPr>
                      <a:r>
                        <a:rPr lang="en-US" sz="1400">
                          <a:effectLst/>
                        </a:rPr>
                        <a:t>Senior Business Manager</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Shift to the right</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Low to market</a:t>
                      </a:r>
                      <a:endParaRPr lang="en-US" sz="120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806864167"/>
                  </a:ext>
                </a:extLst>
              </a:tr>
              <a:tr h="301731">
                <a:tc>
                  <a:txBody>
                    <a:bodyPr/>
                    <a:lstStyle/>
                    <a:p>
                      <a:pPr marL="0" marR="0">
                        <a:spcBef>
                          <a:spcPts val="0"/>
                        </a:spcBef>
                        <a:spcAft>
                          <a:spcPts val="0"/>
                        </a:spcAft>
                      </a:pPr>
                      <a:r>
                        <a:rPr lang="en-US" sz="1400">
                          <a:effectLst/>
                        </a:rPr>
                        <a:t>Business Office Associate II</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a:effectLst/>
                        </a:rPr>
                        <a:t>No adjustment needed</a:t>
                      </a:r>
                      <a:endParaRPr lang="en-US" sz="1200">
                        <a:effectLst/>
                        <a:latin typeface="Times New Roman" panose="02020603050405020304" pitchFamily="18" charset="0"/>
                        <a:ea typeface="Times New Roman" panose="02020603050405020304" pitchFamily="18" charset="0"/>
                      </a:endParaRPr>
                    </a:p>
                  </a:txBody>
                  <a:tcPr marL="61718" marR="61718" marT="0" marB="0"/>
                </a:tc>
                <a:tc>
                  <a:txBody>
                    <a:bodyPr/>
                    <a:lstStyle/>
                    <a:p>
                      <a:pPr marL="0" marR="0">
                        <a:spcBef>
                          <a:spcPts val="0"/>
                        </a:spcBef>
                        <a:spcAft>
                          <a:spcPts val="0"/>
                        </a:spcAft>
                      </a:pPr>
                      <a:r>
                        <a:rPr lang="en-US" sz="1400" dirty="0">
                          <a:effectLst/>
                        </a:rPr>
                        <a:t>Well penetrated in range – presumably due to experience</a:t>
                      </a:r>
                      <a:endParaRPr lang="en-US" sz="1200" dirty="0">
                        <a:effectLst/>
                        <a:latin typeface="Times New Roman" panose="02020603050405020304" pitchFamily="18" charset="0"/>
                        <a:ea typeface="Times New Roman" panose="02020603050405020304" pitchFamily="18" charset="0"/>
                      </a:endParaRPr>
                    </a:p>
                  </a:txBody>
                  <a:tcPr marL="61718" marR="61718" marT="0" marB="0"/>
                </a:tc>
                <a:extLst>
                  <a:ext uri="{0D108BD9-81ED-4DB2-BD59-A6C34878D82A}">
                    <a16:rowId xmlns:a16="http://schemas.microsoft.com/office/drawing/2014/main" val="3107444173"/>
                  </a:ext>
                </a:extLst>
              </a:tr>
            </a:tbl>
          </a:graphicData>
        </a:graphic>
      </p:graphicFrame>
    </p:spTree>
    <p:extLst>
      <p:ext uri="{BB962C8B-B14F-4D97-AF65-F5344CB8AC3E}">
        <p14:creationId xmlns:p14="http://schemas.microsoft.com/office/powerpoint/2010/main" val="2389808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CF33-68CB-449A-90E8-9E7FE1A06241}"/>
              </a:ext>
            </a:extLst>
          </p:cNvPr>
          <p:cNvSpPr>
            <a:spLocks noGrp="1"/>
          </p:cNvSpPr>
          <p:nvPr>
            <p:ph type="body" sz="quarter" idx="10"/>
          </p:nvPr>
        </p:nvSpPr>
        <p:spPr>
          <a:xfrm>
            <a:off x="2823532" y="398529"/>
            <a:ext cx="3522081" cy="512064"/>
          </a:xfrm>
        </p:spPr>
        <p:txBody>
          <a:bodyPr>
            <a:normAutofit/>
          </a:bodyPr>
          <a:lstStyle/>
          <a:p>
            <a:r>
              <a:rPr lang="en-US" sz="2400" dirty="0"/>
              <a:t>Meet our Team of Experts</a:t>
            </a:r>
          </a:p>
        </p:txBody>
      </p:sp>
      <p:sp>
        <p:nvSpPr>
          <p:cNvPr id="7" name="Text Placeholder 6">
            <a:extLst>
              <a:ext uri="{FF2B5EF4-FFF2-40B4-BE49-F238E27FC236}">
                <a16:creationId xmlns:a16="http://schemas.microsoft.com/office/drawing/2014/main" id="{AEA62E90-BC96-43EB-9F5B-FC01DF221BB1}"/>
              </a:ext>
            </a:extLst>
          </p:cNvPr>
          <p:cNvSpPr>
            <a:spLocks noGrp="1"/>
          </p:cNvSpPr>
          <p:nvPr>
            <p:ph type="body" sz="quarter" idx="13"/>
          </p:nvPr>
        </p:nvSpPr>
        <p:spPr/>
        <p:txBody>
          <a:bodyPr/>
          <a:lstStyle/>
          <a:p>
            <a:endParaRPr lang="en-US" dirty="0"/>
          </a:p>
        </p:txBody>
      </p:sp>
      <p:pic>
        <p:nvPicPr>
          <p:cNvPr id="12" name="Picture 11">
            <a:extLst>
              <a:ext uri="{FF2B5EF4-FFF2-40B4-BE49-F238E27FC236}">
                <a16:creationId xmlns:a16="http://schemas.microsoft.com/office/drawing/2014/main" id="{A83B3195-349A-45E4-84DA-211155074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2817"/>
            <a:ext cx="9169146" cy="2871427"/>
          </a:xfrm>
          <a:prstGeom prst="rect">
            <a:avLst/>
          </a:prstGeom>
        </p:spPr>
      </p:pic>
      <p:pic>
        <p:nvPicPr>
          <p:cNvPr id="3" name="Picture 2">
            <a:extLst>
              <a:ext uri="{FF2B5EF4-FFF2-40B4-BE49-F238E27FC236}">
                <a16:creationId xmlns:a16="http://schemas.microsoft.com/office/drawing/2014/main" id="{532E3DA2-3EB3-4A31-9934-6114474B7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4236"/>
            <a:ext cx="9144000" cy="471054"/>
          </a:xfrm>
          <a:prstGeom prst="rect">
            <a:avLst/>
          </a:prstGeom>
        </p:spPr>
      </p:pic>
      <p:sp>
        <p:nvSpPr>
          <p:cNvPr id="22" name="Content Placeholder 2">
            <a:extLst>
              <a:ext uri="{FF2B5EF4-FFF2-40B4-BE49-F238E27FC236}">
                <a16:creationId xmlns:a16="http://schemas.microsoft.com/office/drawing/2014/main" id="{E2927918-B0A3-42EE-A7FC-1EF668D9D870}"/>
              </a:ext>
            </a:extLst>
          </p:cNvPr>
          <p:cNvSpPr txBox="1">
            <a:spLocks/>
          </p:cNvSpPr>
          <p:nvPr/>
        </p:nvSpPr>
        <p:spPr>
          <a:xfrm>
            <a:off x="762000" y="3954244"/>
            <a:ext cx="6934200" cy="462379"/>
          </a:xfrm>
          <a:prstGeom prst="rect">
            <a:avLst/>
          </a:prstGeom>
        </p:spPr>
        <p:txBody>
          <a:bodyPr vert="horz" lIns="91440" tIns="45720" rIns="91440" bIns="45720" rtlCol="0">
            <a:noAutofit/>
          </a:bodyPr>
          <a:lstStyle>
            <a:lvl1pPr marL="342900" indent="-342900" algn="l" defTabSz="914400" rtl="0" eaLnBrk="1" latinLnBrk="0" hangingPunct="1">
              <a:lnSpc>
                <a:spcPts val="2600"/>
              </a:lnSpc>
              <a:spcBef>
                <a:spcPts val="0"/>
              </a:spcBef>
              <a:spcAft>
                <a:spcPts val="1200"/>
              </a:spcAft>
              <a:buClr>
                <a:srgbClr val="BD891B"/>
              </a:buClr>
              <a:buSzPct val="95000"/>
              <a:buFont typeface="Wingdings" pitchFamily="2" charset="2"/>
              <a:buChar char="Ø"/>
              <a:defRPr lang="en-US" sz="1800" kern="1200" dirty="0" smtClean="0">
                <a:solidFill>
                  <a:schemeClr val="tx1">
                    <a:lumMod val="65000"/>
                    <a:lumOff val="35000"/>
                  </a:schemeClr>
                </a:solidFill>
                <a:latin typeface="+mn-lt"/>
                <a:ea typeface="+mn-ea"/>
                <a:cs typeface="Arial" pitchFamily="34" charset="0"/>
              </a:defRPr>
            </a:lvl1pPr>
            <a:lvl2pPr marL="742950" indent="-285750" algn="l" defTabSz="914400" rtl="0" eaLnBrk="1" latinLnBrk="0" hangingPunct="1">
              <a:lnSpc>
                <a:spcPts val="2600"/>
              </a:lnSpc>
              <a:spcBef>
                <a:spcPts val="0"/>
              </a:spcBef>
              <a:spcAft>
                <a:spcPts val="1200"/>
              </a:spcAft>
              <a:buClr>
                <a:srgbClr val="BD891B"/>
              </a:buClr>
              <a:buSzPct val="95000"/>
              <a:buFont typeface="Wingdings" pitchFamily="2" charset="2"/>
              <a:buChar char="Ø"/>
              <a:defRPr lang="en-US" sz="1600" kern="1200" dirty="0" smtClean="0">
                <a:solidFill>
                  <a:schemeClr val="tx1">
                    <a:lumMod val="65000"/>
                    <a:lumOff val="35000"/>
                  </a:schemeClr>
                </a:solidFill>
                <a:latin typeface="+mn-lt"/>
                <a:ea typeface="+mn-ea"/>
                <a:cs typeface="Arial" pitchFamily="34" charset="0"/>
              </a:defRPr>
            </a:lvl2pPr>
            <a:lvl3pPr marL="1143000" indent="-228600" algn="l" defTabSz="914400" rtl="0" eaLnBrk="1" latinLnBrk="0" hangingPunct="1">
              <a:lnSpc>
                <a:spcPts val="2600"/>
              </a:lnSpc>
              <a:spcBef>
                <a:spcPts val="0"/>
              </a:spcBef>
              <a:spcAft>
                <a:spcPts val="1200"/>
              </a:spcAft>
              <a:buClr>
                <a:srgbClr val="BD891B"/>
              </a:buClr>
              <a:buSzPct val="95000"/>
              <a:buFont typeface="Wingdings" pitchFamily="2" charset="2"/>
              <a:buChar char="Ø"/>
              <a:defRPr lang="en-US" sz="1500" kern="1200" dirty="0" smtClean="0">
                <a:solidFill>
                  <a:schemeClr val="tx1">
                    <a:lumMod val="65000"/>
                    <a:lumOff val="35000"/>
                  </a:schemeClr>
                </a:solidFill>
                <a:latin typeface="+mn-lt"/>
                <a:ea typeface="+mn-ea"/>
                <a:cs typeface="Arial" pitchFamily="34" charset="0"/>
              </a:defRPr>
            </a:lvl3pPr>
            <a:lvl4pPr marL="1600200" indent="-228600" algn="l" defTabSz="914400" rtl="0" eaLnBrk="1" latinLnBrk="0" hangingPunct="1">
              <a:lnSpc>
                <a:spcPts val="2600"/>
              </a:lnSpc>
              <a:spcBef>
                <a:spcPts val="0"/>
              </a:spcBef>
              <a:spcAft>
                <a:spcPts val="1200"/>
              </a:spcAft>
              <a:buClr>
                <a:srgbClr val="336699"/>
              </a:buClr>
              <a:buSzPct val="95000"/>
              <a:buFont typeface="Wingdings" pitchFamily="2" charset="2"/>
              <a:buChar char="Ø"/>
              <a:defRPr lang="en-US" sz="1500" kern="1200" dirty="0" smtClean="0">
                <a:solidFill>
                  <a:schemeClr val="tx1"/>
                </a:solidFill>
                <a:latin typeface="+mj-lt"/>
                <a:ea typeface="+mn-ea"/>
                <a:cs typeface="Arial" pitchFamily="34" charset="0"/>
              </a:defRPr>
            </a:lvl4pPr>
            <a:lvl5pPr marL="2057400" indent="-228600" algn="l" defTabSz="914400" rtl="0" eaLnBrk="1" latinLnBrk="0" hangingPunct="1">
              <a:lnSpc>
                <a:spcPts val="2600"/>
              </a:lnSpc>
              <a:spcBef>
                <a:spcPts val="0"/>
              </a:spcBef>
              <a:spcAft>
                <a:spcPts val="1200"/>
              </a:spcAft>
              <a:buClr>
                <a:srgbClr val="336699"/>
              </a:buClr>
              <a:buSzPct val="95000"/>
              <a:buFont typeface="Wingdings" pitchFamily="2" charset="2"/>
              <a:buChar char="Ø"/>
              <a:defRPr lang="en-US" sz="1500" kern="1200" dirty="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0"/>
              </a:spcBef>
              <a:spcAft>
                <a:spcPts val="1200"/>
              </a:spcAft>
              <a:buClr>
                <a:srgbClr val="BD891B"/>
              </a:buClr>
              <a:buSzPct val="95000"/>
              <a:buFont typeface="Wingdings" pitchFamily="2" charset="2"/>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Arial" pitchFamily="34" charset="0"/>
              </a:rPr>
              <a:t>Vision:</a:t>
            </a:r>
            <a:r>
              <a:rPr kumimoji="0" lang="en-US" sz="2000" b="0" i="1" u="none" strike="noStrike" kern="1200" cap="none" spc="0" normalizeH="0" baseline="0" noProof="0" dirty="0">
                <a:ln>
                  <a:noFill/>
                </a:ln>
                <a:solidFill>
                  <a:srgbClr val="FF0000"/>
                </a:solidFill>
                <a:effectLst/>
                <a:uLnTx/>
                <a:uFillTx/>
                <a:latin typeface="Calibri"/>
                <a:ea typeface="+mn-ea"/>
                <a:cs typeface="Arial" pitchFamily="34" charset="0"/>
              </a:rPr>
              <a:t>  </a:t>
            </a:r>
            <a:r>
              <a:rPr kumimoji="0" lang="en-US" sz="2000" b="1" i="1" u="none" strike="noStrike" kern="1200" cap="none" spc="0" normalizeH="0" baseline="0" noProof="0" dirty="0">
                <a:ln>
                  <a:noFill/>
                </a:ln>
                <a:solidFill>
                  <a:srgbClr val="FF0000"/>
                </a:solidFill>
                <a:effectLst/>
                <a:uLnTx/>
                <a:uFillTx/>
                <a:latin typeface="Calibri"/>
                <a:ea typeface="+mn-ea"/>
                <a:cs typeface="Arial" pitchFamily="34" charset="0"/>
              </a:rPr>
              <a:t>To help create the leading workplaces of tomorrow.</a:t>
            </a:r>
            <a:endParaRPr kumimoji="0" lang="en-US" sz="2000" b="1" i="1" u="none" strike="noStrike" kern="1200" cap="none" spc="0" normalizeH="0" baseline="0" noProof="0" dirty="0">
              <a:ln>
                <a:noFill/>
              </a:ln>
              <a:solidFill>
                <a:prstClr val="black">
                  <a:lumMod val="65000"/>
                  <a:lumOff val="35000"/>
                </a:prstClr>
              </a:solidFill>
              <a:effectLst/>
              <a:uLnTx/>
              <a:uFillTx/>
              <a:latin typeface="Calibri"/>
              <a:ea typeface="+mn-ea"/>
              <a:cs typeface="Arial" pitchFamily="34" charset="0"/>
            </a:endParaRPr>
          </a:p>
          <a:p>
            <a:pPr marL="742950" marR="0" lvl="1" indent="-285750" algn="l" defTabSz="914400" rtl="0" eaLnBrk="1" fontAlgn="auto" latinLnBrk="0" hangingPunct="1">
              <a:lnSpc>
                <a:spcPts val="2600"/>
              </a:lnSpc>
              <a:spcBef>
                <a:spcPts val="0"/>
              </a:spcBef>
              <a:spcAft>
                <a:spcPts val="1200"/>
              </a:spcAft>
              <a:buClr>
                <a:srgbClr val="BD891B"/>
              </a:buClr>
              <a:buSzPct val="95000"/>
              <a:buFont typeface="Wingdings" pitchFamily="2" charset="2"/>
              <a:buChar char="Ø"/>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Calibri"/>
              <a:ea typeface="+mn-ea"/>
              <a:cs typeface="Arial" pitchFamily="34" charset="0"/>
            </a:endParaRPr>
          </a:p>
        </p:txBody>
      </p:sp>
      <p:pic>
        <p:nvPicPr>
          <p:cNvPr id="23" name="Picture 22">
            <a:extLst>
              <a:ext uri="{FF2B5EF4-FFF2-40B4-BE49-F238E27FC236}">
                <a16:creationId xmlns:a16="http://schemas.microsoft.com/office/drawing/2014/main" id="{86289D73-5DA4-4B14-BFD7-C89B9EC912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740" r="3979"/>
          <a:stretch/>
        </p:blipFill>
        <p:spPr>
          <a:xfrm>
            <a:off x="7165565" y="4300073"/>
            <a:ext cx="1978435" cy="2160911"/>
          </a:xfrm>
          <a:prstGeom prst="rect">
            <a:avLst/>
          </a:prstGeom>
        </p:spPr>
      </p:pic>
      <p:pic>
        <p:nvPicPr>
          <p:cNvPr id="24" name="Picture 23" descr="BPTW - EPTW - 2018">
            <a:extLst>
              <a:ext uri="{FF2B5EF4-FFF2-40B4-BE49-F238E27FC236}">
                <a16:creationId xmlns:a16="http://schemas.microsoft.com/office/drawing/2014/main" id="{F41BAE50-8D62-425E-A495-5B4B67D8F8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6200" y="5181072"/>
            <a:ext cx="1918071" cy="1279912"/>
          </a:xfrm>
          <a:prstGeom prst="rect">
            <a:avLst/>
          </a:prstGeom>
          <a:noFill/>
          <a:ln>
            <a:noFill/>
          </a:ln>
        </p:spPr>
      </p:pic>
      <p:sp>
        <p:nvSpPr>
          <p:cNvPr id="26" name="TextBox 25">
            <a:extLst>
              <a:ext uri="{FF2B5EF4-FFF2-40B4-BE49-F238E27FC236}">
                <a16:creationId xmlns:a16="http://schemas.microsoft.com/office/drawing/2014/main" id="{7717D395-A37C-453F-AC25-63B9606B5525}"/>
              </a:ext>
            </a:extLst>
          </p:cNvPr>
          <p:cNvSpPr txBox="1"/>
          <p:nvPr/>
        </p:nvSpPr>
        <p:spPr>
          <a:xfrm>
            <a:off x="3200400" y="4303455"/>
            <a:ext cx="4191000" cy="2554545"/>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a:solidFill>
                  <a:schemeClr val="accent1">
                    <a:lumMod val="50000"/>
                  </a:schemeClr>
                </a:solidFill>
                <a:cs typeface="Arial" pitchFamily="34" charset="0"/>
              </a:rPr>
              <a:t>Benefits </a:t>
            </a:r>
          </a:p>
          <a:p>
            <a:pPr marL="342900" indent="-342900">
              <a:buFont typeface="Arial" panose="020B0604020202020204" pitchFamily="34" charset="0"/>
              <a:buChar char="•"/>
            </a:pPr>
            <a:r>
              <a:rPr lang="en-US" sz="2000" b="1" dirty="0">
                <a:solidFill>
                  <a:schemeClr val="accent1">
                    <a:lumMod val="50000"/>
                  </a:schemeClr>
                </a:solidFill>
                <a:cs typeface="Arial" pitchFamily="34" charset="0"/>
              </a:rPr>
              <a:t>Compensation &amp; Classification</a:t>
            </a:r>
          </a:p>
          <a:p>
            <a:pPr marL="342900" lvl="0" indent="-342900">
              <a:buFont typeface="Arial" panose="020B0604020202020204" pitchFamily="34" charset="0"/>
              <a:buChar char="•"/>
            </a:pPr>
            <a:r>
              <a:rPr kumimoji="0" lang="en-US" sz="2000" b="1" i="0" u="none" strike="noStrike" kern="1200" cap="none" spc="0" normalizeH="0" baseline="0" noProof="0" dirty="0">
                <a:ln>
                  <a:noFill/>
                </a:ln>
                <a:solidFill>
                  <a:schemeClr val="accent1">
                    <a:lumMod val="50000"/>
                  </a:schemeClr>
                </a:solidFill>
                <a:effectLst/>
                <a:uLnTx/>
                <a:uFillTx/>
                <a:latin typeface="Calibri"/>
                <a:ea typeface="+mn-ea"/>
                <a:cs typeface="Arial" pitchFamily="34" charset="0"/>
              </a:rPr>
              <a:t>Compliance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accent1">
                    <a:lumMod val="50000"/>
                  </a:schemeClr>
                </a:solidFill>
                <a:effectLst/>
                <a:uLnTx/>
                <a:uFillTx/>
                <a:latin typeface="Calibri"/>
                <a:ea typeface="+mn-ea"/>
                <a:cs typeface="Arial" pitchFamily="34" charset="0"/>
              </a:rPr>
              <a:t>Cost Containment</a:t>
            </a:r>
          </a:p>
          <a:p>
            <a:pPr marL="342900" indent="-342900">
              <a:buFont typeface="Arial" panose="020B0604020202020204" pitchFamily="34" charset="0"/>
              <a:buChar char="•"/>
            </a:pPr>
            <a:r>
              <a:rPr lang="en-US" sz="2000" b="1" dirty="0">
                <a:solidFill>
                  <a:schemeClr val="accent1">
                    <a:lumMod val="50000"/>
                  </a:schemeClr>
                </a:solidFill>
                <a:cs typeface="Arial" pitchFamily="34" charset="0"/>
              </a:rPr>
              <a:t>HR Technology</a:t>
            </a:r>
          </a:p>
          <a:p>
            <a:pPr marL="342900" indent="-342900">
              <a:buFont typeface="Arial" panose="020B0604020202020204" pitchFamily="34" charset="0"/>
              <a:buChar char="•"/>
              <a:defRPr/>
            </a:pPr>
            <a:r>
              <a:rPr lang="en-US" sz="2000" b="1" dirty="0">
                <a:solidFill>
                  <a:schemeClr val="accent1">
                    <a:lumMod val="50000"/>
                  </a:schemeClr>
                </a:solidFill>
                <a:cs typeface="Arial" pitchFamily="34" charset="0"/>
              </a:rPr>
              <a:t>Training &amp; Development</a:t>
            </a:r>
          </a:p>
          <a:p>
            <a:pPr marL="342900" lvl="0" indent="-342900">
              <a:buFont typeface="Arial" panose="020B0604020202020204" pitchFamily="34" charset="0"/>
              <a:buChar char="•"/>
              <a:defRPr/>
            </a:pPr>
            <a:r>
              <a:rPr lang="en-US" sz="2000" b="1" dirty="0">
                <a:solidFill>
                  <a:schemeClr val="accent1">
                    <a:lumMod val="50000"/>
                  </a:schemeClr>
                </a:solidFill>
                <a:cs typeface="Arial" pitchFamily="34" charset="0"/>
              </a:rPr>
              <a:t>Wellness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1">
                  <a:lumMod val="50000"/>
                </a:schemeClr>
              </a:solidFill>
              <a:effectLst/>
              <a:uLnTx/>
              <a:uFillTx/>
              <a:latin typeface="Calibri"/>
              <a:ea typeface="+mn-ea"/>
              <a:cs typeface="Arial" pitchFamily="34" charset="0"/>
            </a:endParaRPr>
          </a:p>
        </p:txBody>
      </p:sp>
      <p:sp>
        <p:nvSpPr>
          <p:cNvPr id="5" name="TextBox 4">
            <a:extLst>
              <a:ext uri="{FF2B5EF4-FFF2-40B4-BE49-F238E27FC236}">
                <a16:creationId xmlns:a16="http://schemas.microsoft.com/office/drawing/2014/main" id="{D18C927F-B257-42DE-8FED-7D47DBC44F7C}"/>
              </a:ext>
            </a:extLst>
          </p:cNvPr>
          <p:cNvSpPr txBox="1"/>
          <p:nvPr/>
        </p:nvSpPr>
        <p:spPr>
          <a:xfrm>
            <a:off x="394071" y="4326331"/>
            <a:ext cx="2958729"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lumMod val="50000"/>
                  </a:schemeClr>
                </a:solidFill>
                <a:cs typeface="Arial" pitchFamily="34" charset="0"/>
              </a:rPr>
              <a:t>Since 1821  </a:t>
            </a:r>
          </a:p>
          <a:p>
            <a:pPr marL="285750" indent="-285750">
              <a:buFont typeface="Arial" panose="020B0604020202020204" pitchFamily="34" charset="0"/>
              <a:buChar char="•"/>
            </a:pPr>
            <a:r>
              <a:rPr lang="en-US" b="1" dirty="0">
                <a:solidFill>
                  <a:schemeClr val="accent1">
                    <a:lumMod val="50000"/>
                  </a:schemeClr>
                </a:solidFill>
                <a:cs typeface="Arial" pitchFamily="34" charset="0"/>
              </a:rPr>
              <a:t>Innovative culture  </a:t>
            </a:r>
          </a:p>
          <a:p>
            <a:pPr marL="285750" indent="-285750">
              <a:buFont typeface="Arial" panose="020B0604020202020204" pitchFamily="34" charset="0"/>
              <a:buChar char="•"/>
            </a:pPr>
            <a:r>
              <a:rPr lang="en-US" b="1" dirty="0">
                <a:solidFill>
                  <a:schemeClr val="accent1">
                    <a:lumMod val="50000"/>
                  </a:schemeClr>
                </a:solidFill>
                <a:cs typeface="Arial" pitchFamily="34" charset="0"/>
              </a:rPr>
              <a:t>Boutique HR services firm</a:t>
            </a:r>
          </a:p>
          <a:p>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753C55BA-544C-4594-AD0A-0EE0597B23EC}"/>
              </a:ext>
            </a:extLst>
          </p:cNvPr>
          <p:cNvSpPr txBox="1"/>
          <p:nvPr/>
        </p:nvSpPr>
        <p:spPr>
          <a:xfrm>
            <a:off x="4229100" y="6548672"/>
            <a:ext cx="685800" cy="276999"/>
          </a:xfrm>
          <a:prstGeom prst="rect">
            <a:avLst/>
          </a:prstGeom>
          <a:noFill/>
        </p:spPr>
        <p:txBody>
          <a:bodyPr wrap="square" rtlCol="0">
            <a:spAutoFit/>
          </a:bodyPr>
          <a:lstStyle/>
          <a:p>
            <a:pPr algn="ctr"/>
            <a:r>
              <a:rPr lang="en-US" sz="1200" dirty="0"/>
              <a:t>2</a:t>
            </a:r>
          </a:p>
        </p:txBody>
      </p:sp>
    </p:spTree>
    <p:extLst>
      <p:ext uri="{BB962C8B-B14F-4D97-AF65-F5344CB8AC3E}">
        <p14:creationId xmlns:p14="http://schemas.microsoft.com/office/powerpoint/2010/main" val="266575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C6003E-D778-4B3C-BA63-162C2CAA57EA}"/>
              </a:ext>
            </a:extLst>
          </p:cNvPr>
          <p:cNvSpPr>
            <a:spLocks noGrp="1"/>
          </p:cNvSpPr>
          <p:nvPr>
            <p:ph type="body" sz="quarter" idx="10"/>
          </p:nvPr>
        </p:nvSpPr>
        <p:spPr>
          <a:xfrm>
            <a:off x="304800" y="1981200"/>
            <a:ext cx="8382000" cy="3581400"/>
          </a:xfrm>
        </p:spPr>
        <p:txBody>
          <a:bodyPr>
            <a:normAutofit/>
          </a:bodyPr>
          <a:lstStyle/>
          <a:p>
            <a:pPr marL="0" indent="0" algn="ctr">
              <a:buNone/>
            </a:pPr>
            <a:r>
              <a:rPr lang="en-US" sz="6600" dirty="0">
                <a:solidFill>
                  <a:srgbClr val="000066"/>
                </a:solidFill>
              </a:rPr>
              <a:t>HBHRIQ </a:t>
            </a:r>
          </a:p>
          <a:p>
            <a:pPr marL="0" indent="0" algn="ctr">
              <a:buNone/>
            </a:pPr>
            <a:r>
              <a:rPr lang="en-US" sz="6600" dirty="0">
                <a:solidFill>
                  <a:srgbClr val="000066"/>
                </a:solidFill>
              </a:rPr>
              <a:t>Process</a:t>
            </a:r>
          </a:p>
        </p:txBody>
      </p:sp>
      <p:pic>
        <p:nvPicPr>
          <p:cNvPr id="9" name="Picture 8">
            <a:extLst>
              <a:ext uri="{FF2B5EF4-FFF2-40B4-BE49-F238E27FC236}">
                <a16:creationId xmlns:a16="http://schemas.microsoft.com/office/drawing/2014/main" id="{357DEB49-5BB3-45D0-AD50-B5AD002DA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6946"/>
            <a:ext cx="9144000" cy="471054"/>
          </a:xfrm>
          <a:prstGeom prst="rect">
            <a:avLst/>
          </a:prstGeom>
        </p:spPr>
      </p:pic>
      <p:sp>
        <p:nvSpPr>
          <p:cNvPr id="6" name="TextBox 5">
            <a:extLst>
              <a:ext uri="{FF2B5EF4-FFF2-40B4-BE49-F238E27FC236}">
                <a16:creationId xmlns:a16="http://schemas.microsoft.com/office/drawing/2014/main" id="{998D5CCA-BC1B-4672-91B0-F69CC7B11BA8}"/>
              </a:ext>
            </a:extLst>
          </p:cNvPr>
          <p:cNvSpPr txBox="1"/>
          <p:nvPr/>
        </p:nvSpPr>
        <p:spPr>
          <a:xfrm>
            <a:off x="4229100" y="6477000"/>
            <a:ext cx="685800" cy="276999"/>
          </a:xfrm>
          <a:prstGeom prst="rect">
            <a:avLst/>
          </a:prstGeom>
          <a:noFill/>
        </p:spPr>
        <p:txBody>
          <a:bodyPr wrap="square" rtlCol="0">
            <a:spAutoFit/>
          </a:bodyPr>
          <a:lstStyle/>
          <a:p>
            <a:pPr algn="ctr"/>
            <a:r>
              <a:rPr lang="en-US" sz="1200" dirty="0"/>
              <a:t>9</a:t>
            </a:r>
          </a:p>
        </p:txBody>
      </p:sp>
    </p:spTree>
    <p:extLst>
      <p:ext uri="{BB962C8B-B14F-4D97-AF65-F5344CB8AC3E}">
        <p14:creationId xmlns:p14="http://schemas.microsoft.com/office/powerpoint/2010/main" val="387524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CF33-68CB-449A-90E8-9E7FE1A06241}"/>
              </a:ext>
            </a:extLst>
          </p:cNvPr>
          <p:cNvSpPr>
            <a:spLocks noGrp="1"/>
          </p:cNvSpPr>
          <p:nvPr>
            <p:ph type="body" sz="quarter" idx="10"/>
          </p:nvPr>
        </p:nvSpPr>
        <p:spPr>
          <a:xfrm>
            <a:off x="3554438" y="457200"/>
            <a:ext cx="1748468" cy="512064"/>
          </a:xfrm>
        </p:spPr>
        <p:txBody>
          <a:bodyPr>
            <a:normAutofit/>
          </a:bodyPr>
          <a:lstStyle/>
          <a:p>
            <a:r>
              <a:rPr lang="en-US" sz="2400" dirty="0"/>
              <a:t>Our Process</a:t>
            </a:r>
          </a:p>
        </p:txBody>
      </p:sp>
      <p:sp>
        <p:nvSpPr>
          <p:cNvPr id="7" name="Text Placeholder 6">
            <a:extLst>
              <a:ext uri="{FF2B5EF4-FFF2-40B4-BE49-F238E27FC236}">
                <a16:creationId xmlns:a16="http://schemas.microsoft.com/office/drawing/2014/main" id="{AEA62E90-BC96-43EB-9F5B-FC01DF221BB1}"/>
              </a:ext>
            </a:extLst>
          </p:cNvPr>
          <p:cNvSpPr>
            <a:spLocks noGrp="1"/>
          </p:cNvSpPr>
          <p:nvPr>
            <p:ph type="body" sz="quarter" idx="13"/>
          </p:nvPr>
        </p:nvSpPr>
        <p:spPr>
          <a:xfrm>
            <a:off x="304800" y="864525"/>
            <a:ext cx="8247745" cy="811875"/>
          </a:xfrm>
        </p:spPr>
        <p:txBody>
          <a:bodyPr/>
          <a:lstStyle/>
          <a:p>
            <a:pPr algn="ctr"/>
            <a:r>
              <a:rPr lang="en-US" sz="2400" b="1" dirty="0">
                <a:cs typeface="Arial"/>
              </a:rPr>
              <a:t>Strategic Planning –Working Together to Meet Your Goals</a:t>
            </a:r>
          </a:p>
          <a:p>
            <a:pPr algn="ctr"/>
            <a:endParaRPr lang="en-US" sz="2400" dirty="0"/>
          </a:p>
        </p:txBody>
      </p:sp>
      <p:pic>
        <p:nvPicPr>
          <p:cNvPr id="3" name="Picture 2">
            <a:extLst>
              <a:ext uri="{FF2B5EF4-FFF2-40B4-BE49-F238E27FC236}">
                <a16:creationId xmlns:a16="http://schemas.microsoft.com/office/drawing/2014/main" id="{532E3DA2-3EB3-4A31-9934-6114474B7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87488"/>
            <a:ext cx="9144000" cy="471054"/>
          </a:xfrm>
          <a:prstGeom prst="rect">
            <a:avLst/>
          </a:prstGeom>
        </p:spPr>
      </p:pic>
      <p:sp>
        <p:nvSpPr>
          <p:cNvPr id="8" name="Rectangle 7">
            <a:extLst>
              <a:ext uri="{FF2B5EF4-FFF2-40B4-BE49-F238E27FC236}">
                <a16:creationId xmlns:a16="http://schemas.microsoft.com/office/drawing/2014/main" id="{21D36333-2BD2-425B-AC7C-A22947A94451}"/>
              </a:ext>
            </a:extLst>
          </p:cNvPr>
          <p:cNvSpPr/>
          <p:nvPr/>
        </p:nvSpPr>
        <p:spPr>
          <a:xfrm>
            <a:off x="4724400" y="3962400"/>
            <a:ext cx="4343400" cy="2585323"/>
          </a:xfrm>
          <a:prstGeom prst="rect">
            <a:avLst/>
          </a:prstGeom>
        </p:spPr>
        <p:txBody>
          <a:bodyPr wrap="square">
            <a:spAutoFit/>
          </a:bodyPr>
          <a:lstStyle/>
          <a:p>
            <a:pPr>
              <a:spcAft>
                <a:spcPts val="600"/>
              </a:spcAft>
              <a:buClr>
                <a:srgbClr val="004A90"/>
              </a:buClr>
              <a:buSzPct val="95000"/>
            </a:pPr>
            <a:r>
              <a:rPr lang="en-US" sz="1900" dirty="0">
                <a:solidFill>
                  <a:srgbClr val="002060"/>
                </a:solidFill>
                <a:latin typeface="Noto Serif" panose="02020600060500020200"/>
                <a:cs typeface="Arial" pitchFamily="34" charset="0"/>
              </a:rPr>
              <a:t>Comparative Analysis</a:t>
            </a:r>
          </a:p>
          <a:p>
            <a:pPr marL="742950" lvl="1" indent="-285750">
              <a:buClr>
                <a:srgbClr val="004A90"/>
              </a:buClr>
              <a:buFont typeface="Wingdings" panose="05000000000000000000" pitchFamily="2" charset="2"/>
              <a:buChar char="Ø"/>
            </a:pPr>
            <a:r>
              <a:rPr lang="en-US" sz="1900" dirty="0">
                <a:latin typeface="Noto Serif" panose="02020600060500020200"/>
                <a:cs typeface="Arial" pitchFamily="34" charset="0"/>
              </a:rPr>
              <a:t>Analyze results against Employee data</a:t>
            </a:r>
          </a:p>
          <a:p>
            <a:pPr marL="742950" lvl="1" indent="-285750">
              <a:buClr>
                <a:srgbClr val="004A90"/>
              </a:buClr>
              <a:buFont typeface="Wingdings" panose="05000000000000000000" pitchFamily="2" charset="2"/>
              <a:buChar char="Ø"/>
            </a:pPr>
            <a:r>
              <a:rPr lang="en-US" sz="1900" dirty="0">
                <a:latin typeface="Noto Serif" panose="02020600060500020200"/>
                <a:cs typeface="Arial" pitchFamily="34" charset="0"/>
              </a:rPr>
              <a:t>Identify gaps</a:t>
            </a:r>
          </a:p>
          <a:p>
            <a:pPr marL="742950" lvl="1" indent="-285750">
              <a:buClr>
                <a:srgbClr val="004A90"/>
              </a:buClr>
              <a:buFont typeface="Wingdings" panose="05000000000000000000" pitchFamily="2" charset="2"/>
              <a:buChar char="Ø"/>
            </a:pPr>
            <a:r>
              <a:rPr lang="en-US" sz="1900" dirty="0">
                <a:latin typeface="Noto Serif" panose="02020600060500020200"/>
                <a:cs typeface="Arial" pitchFamily="34" charset="0"/>
              </a:rPr>
              <a:t>Findings and Recommendations</a:t>
            </a:r>
          </a:p>
          <a:p>
            <a:pPr>
              <a:spcAft>
                <a:spcPts val="600"/>
              </a:spcAft>
              <a:buClr>
                <a:srgbClr val="004A90"/>
              </a:buClr>
            </a:pPr>
            <a:r>
              <a:rPr lang="en-US" sz="1900" dirty="0">
                <a:solidFill>
                  <a:srgbClr val="002060"/>
                </a:solidFill>
                <a:latin typeface="Noto Serif" panose="02020600060500020200"/>
                <a:cs typeface="Arial" pitchFamily="34" charset="0"/>
              </a:rPr>
              <a:t>Consider the Results:</a:t>
            </a:r>
          </a:p>
          <a:p>
            <a:pPr marL="742950" lvl="1" indent="-285750">
              <a:buClr>
                <a:srgbClr val="004A90"/>
              </a:buClr>
              <a:buFont typeface="Wingdings" panose="05000000000000000000" pitchFamily="2" charset="2"/>
              <a:buChar char="Ø"/>
            </a:pPr>
            <a:r>
              <a:rPr lang="en-US" sz="1900" dirty="0">
                <a:latin typeface="Noto Serif" panose="02020600060500020200"/>
                <a:cs typeface="Arial" pitchFamily="34" charset="0"/>
              </a:rPr>
              <a:t>Consult on addressing gaps and how to implement changes</a:t>
            </a:r>
          </a:p>
        </p:txBody>
      </p:sp>
      <p:graphicFrame>
        <p:nvGraphicFramePr>
          <p:cNvPr id="9" name="Diagram 8">
            <a:extLst>
              <a:ext uri="{FF2B5EF4-FFF2-40B4-BE49-F238E27FC236}">
                <a16:creationId xmlns:a16="http://schemas.microsoft.com/office/drawing/2014/main" id="{F6BD32D8-65CD-4B88-85C6-BF0C71786C8A}"/>
              </a:ext>
            </a:extLst>
          </p:cNvPr>
          <p:cNvGraphicFramePr/>
          <p:nvPr>
            <p:extLst>
              <p:ext uri="{D42A27DB-BD31-4B8C-83A1-F6EECF244321}">
                <p14:modId xmlns:p14="http://schemas.microsoft.com/office/powerpoint/2010/main" val="3597256579"/>
              </p:ext>
            </p:extLst>
          </p:nvPr>
        </p:nvGraphicFramePr>
        <p:xfrm>
          <a:off x="3695700" y="1295400"/>
          <a:ext cx="50673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4CA7020-0E39-4693-AFB2-D911620000A4}"/>
              </a:ext>
            </a:extLst>
          </p:cNvPr>
          <p:cNvSpPr txBox="1"/>
          <p:nvPr/>
        </p:nvSpPr>
        <p:spPr>
          <a:xfrm>
            <a:off x="0" y="2407384"/>
            <a:ext cx="5067300" cy="1923604"/>
          </a:xfrm>
          <a:prstGeom prst="rect">
            <a:avLst/>
          </a:prstGeom>
          <a:noFill/>
        </p:spPr>
        <p:txBody>
          <a:bodyPr wrap="square" rtlCol="0">
            <a:spAutoFit/>
          </a:bodyPr>
          <a:lstStyle/>
          <a:p>
            <a:pPr>
              <a:spcAft>
                <a:spcPts val="600"/>
              </a:spcAft>
              <a:buClr>
                <a:srgbClr val="004A90"/>
              </a:buClr>
              <a:buSzPct val="95000"/>
            </a:pPr>
            <a:r>
              <a:rPr lang="en-US" sz="1900" dirty="0">
                <a:solidFill>
                  <a:srgbClr val="002060"/>
                </a:solidFill>
                <a:latin typeface="Noto Serif" panose="02020600060500020200"/>
                <a:cs typeface="Arial" pitchFamily="34" charset="0"/>
              </a:rPr>
              <a:t>Inventory Phase:</a:t>
            </a:r>
          </a:p>
          <a:p>
            <a:pPr marL="742950" lvl="1" indent="-285750">
              <a:buClr>
                <a:srgbClr val="336699"/>
              </a:buClr>
              <a:buSzPct val="95000"/>
              <a:buFont typeface="Wingdings" panose="05000000000000000000" pitchFamily="2" charset="2"/>
              <a:buChar char="Ø"/>
            </a:pPr>
            <a:r>
              <a:rPr lang="en-US" sz="1900" dirty="0">
                <a:latin typeface="Noto Serif" panose="02020600060500020200"/>
                <a:cs typeface="Arial" pitchFamily="34" charset="0"/>
              </a:rPr>
              <a:t>Information and data collection</a:t>
            </a:r>
          </a:p>
          <a:p>
            <a:pPr marL="742950" lvl="1" indent="-285750">
              <a:buClr>
                <a:srgbClr val="336699"/>
              </a:buClr>
              <a:buSzPct val="95000"/>
              <a:buFont typeface="Wingdings" panose="05000000000000000000" pitchFamily="2" charset="2"/>
              <a:buChar char="Ø"/>
            </a:pPr>
            <a:r>
              <a:rPr lang="en-US" sz="1900" dirty="0">
                <a:latin typeface="Noto Serif" panose="02020600060500020200"/>
                <a:cs typeface="Arial" pitchFamily="34" charset="0"/>
              </a:rPr>
              <a:t>Evaluate current programs and plans</a:t>
            </a:r>
          </a:p>
          <a:p>
            <a:pPr marL="742950" lvl="1" indent="-285750">
              <a:buClr>
                <a:srgbClr val="336699"/>
              </a:buClr>
              <a:buSzPct val="95000"/>
              <a:buFont typeface="Wingdings" panose="05000000000000000000" pitchFamily="2" charset="2"/>
              <a:buChar char="Ø"/>
            </a:pPr>
            <a:r>
              <a:rPr lang="en-US" sz="1900" dirty="0">
                <a:latin typeface="Noto Serif" panose="02020600060500020200"/>
                <a:cs typeface="Arial" pitchFamily="34" charset="0"/>
              </a:rPr>
              <a:t>Gain better insight of your organization and compensation/benefit philosophy</a:t>
            </a:r>
          </a:p>
          <a:p>
            <a:pPr lvl="1">
              <a:buClr>
                <a:srgbClr val="336699"/>
              </a:buClr>
              <a:buSzPct val="95000"/>
            </a:pPr>
            <a:endParaRPr lang="en-US" sz="1900" dirty="0">
              <a:latin typeface="Noto Serif" panose="02020600060500020200"/>
              <a:cs typeface="Arial" pitchFamily="34" charset="0"/>
            </a:endParaRPr>
          </a:p>
        </p:txBody>
      </p:sp>
      <p:sp>
        <p:nvSpPr>
          <p:cNvPr id="11" name="TextBox 10">
            <a:extLst>
              <a:ext uri="{FF2B5EF4-FFF2-40B4-BE49-F238E27FC236}">
                <a16:creationId xmlns:a16="http://schemas.microsoft.com/office/drawing/2014/main" id="{14F5BAE4-83DE-4D78-80E8-053031088283}"/>
              </a:ext>
            </a:extLst>
          </p:cNvPr>
          <p:cNvSpPr txBox="1"/>
          <p:nvPr/>
        </p:nvSpPr>
        <p:spPr>
          <a:xfrm>
            <a:off x="38100" y="4343400"/>
            <a:ext cx="4686300" cy="1631216"/>
          </a:xfrm>
          <a:prstGeom prst="rect">
            <a:avLst/>
          </a:prstGeom>
          <a:noFill/>
        </p:spPr>
        <p:txBody>
          <a:bodyPr wrap="square" rtlCol="0">
            <a:spAutoFit/>
          </a:bodyPr>
          <a:lstStyle/>
          <a:p>
            <a:pPr>
              <a:spcAft>
                <a:spcPts val="600"/>
              </a:spcAft>
              <a:buClr>
                <a:srgbClr val="004A90"/>
              </a:buClr>
              <a:buSzPct val="95000"/>
            </a:pPr>
            <a:r>
              <a:rPr lang="en-US" sz="1900" dirty="0">
                <a:solidFill>
                  <a:srgbClr val="002060"/>
                </a:solidFill>
                <a:latin typeface="Noto Serif" panose="02020600060500020200"/>
                <a:cs typeface="Arial" pitchFamily="34" charset="0"/>
              </a:rPr>
              <a:t>Assessment Phase:</a:t>
            </a:r>
          </a:p>
          <a:p>
            <a:pPr marL="742950" lvl="1" indent="-285750">
              <a:buClr>
                <a:srgbClr val="336699"/>
              </a:buClr>
              <a:buSzPct val="95000"/>
              <a:buFont typeface="Wingdings" panose="05000000000000000000" pitchFamily="2" charset="2"/>
              <a:buChar char="Ø"/>
            </a:pPr>
            <a:r>
              <a:rPr lang="en-US" sz="1900" dirty="0">
                <a:latin typeface="Noto Serif" panose="02020600060500020200"/>
                <a:cs typeface="Arial" pitchFamily="34" charset="0"/>
              </a:rPr>
              <a:t>Review Job Descriptions and Classification Structures</a:t>
            </a:r>
          </a:p>
          <a:p>
            <a:pPr marL="742950" lvl="1" indent="-285750">
              <a:buClr>
                <a:srgbClr val="336699"/>
              </a:buClr>
              <a:buSzPct val="95000"/>
              <a:buFont typeface="Wingdings" panose="05000000000000000000" pitchFamily="2" charset="2"/>
              <a:buChar char="Ø"/>
            </a:pPr>
            <a:r>
              <a:rPr lang="en-US" sz="1900" dirty="0">
                <a:latin typeface="Noto Serif" panose="02020600060500020200"/>
                <a:cs typeface="Arial" pitchFamily="34" charset="0"/>
              </a:rPr>
              <a:t>Review Benefit and Pay Plans</a:t>
            </a:r>
          </a:p>
          <a:p>
            <a:pPr marL="742950" lvl="1" indent="-285750">
              <a:buClr>
                <a:srgbClr val="336699"/>
              </a:buClr>
              <a:buSzPct val="95000"/>
              <a:buFont typeface="Wingdings" panose="05000000000000000000" pitchFamily="2" charset="2"/>
              <a:buChar char="Ø"/>
            </a:pPr>
            <a:r>
              <a:rPr lang="en-US" sz="1900" dirty="0">
                <a:latin typeface="Noto Serif" panose="02020600060500020200"/>
                <a:cs typeface="Arial" pitchFamily="34" charset="0"/>
              </a:rPr>
              <a:t>Conduct Benchmarking </a:t>
            </a:r>
          </a:p>
        </p:txBody>
      </p:sp>
      <p:sp>
        <p:nvSpPr>
          <p:cNvPr id="10" name="TextBox 9">
            <a:extLst>
              <a:ext uri="{FF2B5EF4-FFF2-40B4-BE49-F238E27FC236}">
                <a16:creationId xmlns:a16="http://schemas.microsoft.com/office/drawing/2014/main" id="{76113102-7224-4EE3-8EC3-E76EF69C2E28}"/>
              </a:ext>
            </a:extLst>
          </p:cNvPr>
          <p:cNvSpPr txBox="1"/>
          <p:nvPr/>
        </p:nvSpPr>
        <p:spPr>
          <a:xfrm>
            <a:off x="4229100" y="6567054"/>
            <a:ext cx="685800" cy="276999"/>
          </a:xfrm>
          <a:prstGeom prst="rect">
            <a:avLst/>
          </a:prstGeom>
          <a:noFill/>
        </p:spPr>
        <p:txBody>
          <a:bodyPr wrap="square" rtlCol="0">
            <a:spAutoFit/>
          </a:bodyPr>
          <a:lstStyle/>
          <a:p>
            <a:pPr algn="ctr"/>
            <a:r>
              <a:rPr lang="en-US" sz="1200" dirty="0"/>
              <a:t>10</a:t>
            </a:r>
          </a:p>
        </p:txBody>
      </p:sp>
    </p:spTree>
    <p:extLst>
      <p:ext uri="{BB962C8B-B14F-4D97-AF65-F5344CB8AC3E}">
        <p14:creationId xmlns:p14="http://schemas.microsoft.com/office/powerpoint/2010/main" val="101846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CF33-68CB-449A-90E8-9E7FE1A06241}"/>
              </a:ext>
            </a:extLst>
          </p:cNvPr>
          <p:cNvSpPr>
            <a:spLocks noGrp="1"/>
          </p:cNvSpPr>
          <p:nvPr>
            <p:ph type="body" sz="quarter" idx="10"/>
          </p:nvPr>
        </p:nvSpPr>
        <p:spPr>
          <a:xfrm>
            <a:off x="3554438" y="457200"/>
            <a:ext cx="1748468" cy="512064"/>
          </a:xfrm>
        </p:spPr>
        <p:txBody>
          <a:bodyPr>
            <a:normAutofit/>
          </a:bodyPr>
          <a:lstStyle/>
          <a:p>
            <a:r>
              <a:rPr lang="en-US" sz="2400" dirty="0"/>
              <a:t>Our Process</a:t>
            </a:r>
          </a:p>
        </p:txBody>
      </p:sp>
      <p:sp>
        <p:nvSpPr>
          <p:cNvPr id="7" name="Text Placeholder 6">
            <a:extLst>
              <a:ext uri="{FF2B5EF4-FFF2-40B4-BE49-F238E27FC236}">
                <a16:creationId xmlns:a16="http://schemas.microsoft.com/office/drawing/2014/main" id="{AEA62E90-BC96-43EB-9F5B-FC01DF221BB1}"/>
              </a:ext>
            </a:extLst>
          </p:cNvPr>
          <p:cNvSpPr>
            <a:spLocks noGrp="1"/>
          </p:cNvSpPr>
          <p:nvPr>
            <p:ph type="body" sz="quarter" idx="13"/>
          </p:nvPr>
        </p:nvSpPr>
        <p:spPr>
          <a:xfrm>
            <a:off x="304800" y="990600"/>
            <a:ext cx="8247745" cy="811875"/>
          </a:xfrm>
        </p:spPr>
        <p:txBody>
          <a:bodyPr/>
          <a:lstStyle/>
          <a:p>
            <a:pPr algn="ctr"/>
            <a:r>
              <a:rPr lang="en-US" sz="2400" dirty="0"/>
              <a:t>Total Rewards Philosophy</a:t>
            </a:r>
          </a:p>
          <a:p>
            <a:pPr algn="ctr"/>
            <a:endParaRPr lang="en-US" sz="2400" dirty="0"/>
          </a:p>
        </p:txBody>
      </p:sp>
      <p:pic>
        <p:nvPicPr>
          <p:cNvPr id="3" name="Picture 2">
            <a:extLst>
              <a:ext uri="{FF2B5EF4-FFF2-40B4-BE49-F238E27FC236}">
                <a16:creationId xmlns:a16="http://schemas.microsoft.com/office/drawing/2014/main" id="{532E3DA2-3EB3-4A31-9934-6114474B7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0984"/>
            <a:ext cx="9144000" cy="471054"/>
          </a:xfrm>
          <a:prstGeom prst="rect">
            <a:avLst/>
          </a:prstGeom>
        </p:spPr>
      </p:pic>
      <p:sp>
        <p:nvSpPr>
          <p:cNvPr id="10" name="Text Placeholder 2">
            <a:extLst>
              <a:ext uri="{FF2B5EF4-FFF2-40B4-BE49-F238E27FC236}">
                <a16:creationId xmlns:a16="http://schemas.microsoft.com/office/drawing/2014/main" id="{CC4CDEB2-4393-420E-9175-72EAAE68B88B}"/>
              </a:ext>
            </a:extLst>
          </p:cNvPr>
          <p:cNvSpPr txBox="1">
            <a:spLocks/>
          </p:cNvSpPr>
          <p:nvPr/>
        </p:nvSpPr>
        <p:spPr>
          <a:xfrm>
            <a:off x="304800" y="1981200"/>
            <a:ext cx="8382000" cy="4572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2000" dirty="0">
              <a:solidFill>
                <a:schemeClr val="tx1"/>
              </a:solidFill>
            </a:endParaRPr>
          </a:p>
          <a:p>
            <a:pPr marL="342900" indent="-342900" algn="just">
              <a:buFont typeface="Arial" panose="020B0604020202020204" pitchFamily="34" charset="0"/>
              <a:buChar char="•"/>
            </a:pPr>
            <a:r>
              <a:rPr lang="en-US" sz="2400" i="0" dirty="0">
                <a:solidFill>
                  <a:schemeClr val="tx1"/>
                </a:solidFill>
              </a:rPr>
              <a:t>Creating a high level of employee engagement is critical to the organization’s success  </a:t>
            </a:r>
          </a:p>
          <a:p>
            <a:pPr marL="342900" indent="-342900" algn="just">
              <a:buFont typeface="Arial" panose="020B0604020202020204" pitchFamily="34" charset="0"/>
              <a:buChar char="•"/>
            </a:pPr>
            <a:r>
              <a:rPr lang="en-US" sz="2400" i="0" dirty="0">
                <a:solidFill>
                  <a:schemeClr val="tx1"/>
                </a:solidFill>
              </a:rPr>
              <a:t>Today’s best employers engage employees through a mixture of total compensation and programs </a:t>
            </a:r>
          </a:p>
          <a:p>
            <a:pPr marL="342900" indent="-342900" algn="just">
              <a:buFont typeface="Arial" panose="020B0604020202020204" pitchFamily="34" charset="0"/>
              <a:buChar char="•"/>
            </a:pPr>
            <a:r>
              <a:rPr lang="en-US" sz="2400" i="0" dirty="0">
                <a:solidFill>
                  <a:schemeClr val="tx1"/>
                </a:solidFill>
              </a:rPr>
              <a:t>Next-generation approach to total rewards is a fundamental shift in philosophy</a:t>
            </a:r>
          </a:p>
          <a:p>
            <a:pPr marL="342900" indent="-342900" algn="just">
              <a:buFont typeface="Arial" panose="020B0604020202020204" pitchFamily="34" charset="0"/>
              <a:buChar char="•"/>
            </a:pPr>
            <a:r>
              <a:rPr lang="en-US" sz="2400" i="0" dirty="0">
                <a:solidFill>
                  <a:schemeClr val="tx1"/>
                </a:solidFill>
              </a:rPr>
              <a:t>Consider your workforce programs as a portfolio of integrated investments with different yet complementary purposes and desired outcomes</a:t>
            </a:r>
          </a:p>
        </p:txBody>
      </p:sp>
      <p:sp>
        <p:nvSpPr>
          <p:cNvPr id="6" name="TextBox 5">
            <a:extLst>
              <a:ext uri="{FF2B5EF4-FFF2-40B4-BE49-F238E27FC236}">
                <a16:creationId xmlns:a16="http://schemas.microsoft.com/office/drawing/2014/main" id="{1E494E3E-8B6E-499A-AD53-C8A7E56B87CE}"/>
              </a:ext>
            </a:extLst>
          </p:cNvPr>
          <p:cNvSpPr txBox="1"/>
          <p:nvPr/>
        </p:nvSpPr>
        <p:spPr>
          <a:xfrm>
            <a:off x="4229100" y="6567054"/>
            <a:ext cx="685800" cy="276999"/>
          </a:xfrm>
          <a:prstGeom prst="rect">
            <a:avLst/>
          </a:prstGeom>
          <a:noFill/>
        </p:spPr>
        <p:txBody>
          <a:bodyPr wrap="square" rtlCol="0">
            <a:spAutoFit/>
          </a:bodyPr>
          <a:lstStyle/>
          <a:p>
            <a:pPr algn="ctr"/>
            <a:r>
              <a:rPr lang="en-US" sz="1200" dirty="0"/>
              <a:t>11</a:t>
            </a:r>
          </a:p>
        </p:txBody>
      </p:sp>
    </p:spTree>
    <p:extLst>
      <p:ext uri="{BB962C8B-B14F-4D97-AF65-F5344CB8AC3E}">
        <p14:creationId xmlns:p14="http://schemas.microsoft.com/office/powerpoint/2010/main" val="323457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CF33-68CB-449A-90E8-9E7FE1A06241}"/>
              </a:ext>
            </a:extLst>
          </p:cNvPr>
          <p:cNvSpPr>
            <a:spLocks noGrp="1"/>
          </p:cNvSpPr>
          <p:nvPr>
            <p:ph type="body" sz="quarter" idx="10"/>
          </p:nvPr>
        </p:nvSpPr>
        <p:spPr>
          <a:xfrm>
            <a:off x="3554438" y="457200"/>
            <a:ext cx="1748468" cy="512064"/>
          </a:xfrm>
        </p:spPr>
        <p:txBody>
          <a:bodyPr>
            <a:normAutofit/>
          </a:bodyPr>
          <a:lstStyle/>
          <a:p>
            <a:r>
              <a:rPr lang="en-US" sz="2400" dirty="0"/>
              <a:t>Our Process</a:t>
            </a:r>
          </a:p>
        </p:txBody>
      </p:sp>
      <p:sp>
        <p:nvSpPr>
          <p:cNvPr id="7" name="Text Placeholder 6">
            <a:extLst>
              <a:ext uri="{FF2B5EF4-FFF2-40B4-BE49-F238E27FC236}">
                <a16:creationId xmlns:a16="http://schemas.microsoft.com/office/drawing/2014/main" id="{AEA62E90-BC96-43EB-9F5B-FC01DF221BB1}"/>
              </a:ext>
            </a:extLst>
          </p:cNvPr>
          <p:cNvSpPr>
            <a:spLocks noGrp="1"/>
          </p:cNvSpPr>
          <p:nvPr>
            <p:ph type="body" sz="quarter" idx="13"/>
          </p:nvPr>
        </p:nvSpPr>
        <p:spPr>
          <a:xfrm>
            <a:off x="304800" y="1245525"/>
            <a:ext cx="8247745" cy="811875"/>
          </a:xfrm>
        </p:spPr>
        <p:txBody>
          <a:bodyPr/>
          <a:lstStyle/>
          <a:p>
            <a:pPr algn="ctr"/>
            <a:r>
              <a:rPr lang="en-US" sz="2800" dirty="0"/>
              <a:t>Phase 1: Discovery</a:t>
            </a:r>
          </a:p>
          <a:p>
            <a:pPr algn="ctr"/>
            <a:endParaRPr lang="en-US" sz="2800" dirty="0"/>
          </a:p>
        </p:txBody>
      </p:sp>
      <p:pic>
        <p:nvPicPr>
          <p:cNvPr id="3" name="Picture 2">
            <a:extLst>
              <a:ext uri="{FF2B5EF4-FFF2-40B4-BE49-F238E27FC236}">
                <a16:creationId xmlns:a16="http://schemas.microsoft.com/office/drawing/2014/main" id="{532E3DA2-3EB3-4A31-9934-6114474B7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0984"/>
            <a:ext cx="9144000" cy="471054"/>
          </a:xfrm>
          <a:prstGeom prst="rect">
            <a:avLst/>
          </a:prstGeom>
        </p:spPr>
      </p:pic>
      <p:sp>
        <p:nvSpPr>
          <p:cNvPr id="10" name="Text Placeholder 2">
            <a:extLst>
              <a:ext uri="{FF2B5EF4-FFF2-40B4-BE49-F238E27FC236}">
                <a16:creationId xmlns:a16="http://schemas.microsoft.com/office/drawing/2014/main" id="{CC4CDEB2-4393-420E-9175-72EAAE68B88B}"/>
              </a:ext>
            </a:extLst>
          </p:cNvPr>
          <p:cNvSpPr txBox="1">
            <a:spLocks/>
          </p:cNvSpPr>
          <p:nvPr/>
        </p:nvSpPr>
        <p:spPr>
          <a:xfrm>
            <a:off x="304800" y="1981200"/>
            <a:ext cx="8382000" cy="4572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2400" dirty="0">
              <a:solidFill>
                <a:schemeClr val="tx1"/>
              </a:solidFill>
            </a:endParaRPr>
          </a:p>
          <a:p>
            <a:pPr marL="342900" lvl="0" indent="-342900">
              <a:buFont typeface="Arial" panose="020B0604020202020204" pitchFamily="34" charset="0"/>
              <a:buChar char="•"/>
            </a:pPr>
            <a:r>
              <a:rPr lang="en-US" sz="2400" i="0" dirty="0">
                <a:solidFill>
                  <a:schemeClr val="tx1"/>
                </a:solidFill>
              </a:rPr>
              <a:t>Determine objectives and scope of project</a:t>
            </a:r>
          </a:p>
          <a:p>
            <a:pPr marL="342900" lvl="0" indent="-342900">
              <a:buFont typeface="Arial" panose="020B0604020202020204" pitchFamily="34" charset="0"/>
              <a:buChar char="•"/>
            </a:pPr>
            <a:r>
              <a:rPr lang="en-US" sz="2400" i="0" dirty="0">
                <a:solidFill>
                  <a:schemeClr val="tx1"/>
                </a:solidFill>
              </a:rPr>
              <a:t>Discuss timetable</a:t>
            </a:r>
          </a:p>
          <a:p>
            <a:pPr marL="342900" lvl="0" indent="-342900">
              <a:buFont typeface="Arial" panose="020B0604020202020204" pitchFamily="34" charset="0"/>
              <a:buChar char="•"/>
            </a:pPr>
            <a:r>
              <a:rPr lang="en-US" sz="2400" i="0" dirty="0">
                <a:solidFill>
                  <a:schemeClr val="tx1"/>
                </a:solidFill>
              </a:rPr>
              <a:t>Establish communication channels/identify points of contact for various tasks</a:t>
            </a:r>
          </a:p>
          <a:p>
            <a:pPr marL="342900" indent="-342900">
              <a:buFont typeface="Arial" panose="020B0604020202020204" pitchFamily="34" charset="0"/>
              <a:buChar char="•"/>
            </a:pPr>
            <a:r>
              <a:rPr lang="en-US" sz="2400" i="0" dirty="0">
                <a:solidFill>
                  <a:schemeClr val="tx1"/>
                </a:solidFill>
              </a:rPr>
              <a:t>Discuss process for access to relevant data and data collection methodology</a:t>
            </a:r>
          </a:p>
          <a:p>
            <a:pPr marL="342900" indent="-342900">
              <a:buFont typeface="Arial" panose="020B0604020202020204" pitchFamily="34" charset="0"/>
              <a:buChar char="•"/>
            </a:pPr>
            <a:r>
              <a:rPr lang="en-US" sz="2400" i="0" dirty="0">
                <a:solidFill>
                  <a:schemeClr val="tx1"/>
                </a:solidFill>
              </a:rPr>
              <a:t>Collect and review data (Employee Handbook, Pay Ranges, Job Descriptions, Benefits Programs and Information)</a:t>
            </a:r>
          </a:p>
          <a:p>
            <a:pPr lvl="0"/>
            <a:endParaRPr lang="en-US" sz="2400" dirty="0"/>
          </a:p>
        </p:txBody>
      </p:sp>
      <p:sp>
        <p:nvSpPr>
          <p:cNvPr id="6" name="TextBox 5">
            <a:extLst>
              <a:ext uri="{FF2B5EF4-FFF2-40B4-BE49-F238E27FC236}">
                <a16:creationId xmlns:a16="http://schemas.microsoft.com/office/drawing/2014/main" id="{4526578B-E968-49D9-8D89-CAD9D01D4B9B}"/>
              </a:ext>
            </a:extLst>
          </p:cNvPr>
          <p:cNvSpPr txBox="1"/>
          <p:nvPr/>
        </p:nvSpPr>
        <p:spPr>
          <a:xfrm>
            <a:off x="4229100" y="6567054"/>
            <a:ext cx="685800" cy="276999"/>
          </a:xfrm>
          <a:prstGeom prst="rect">
            <a:avLst/>
          </a:prstGeom>
          <a:noFill/>
        </p:spPr>
        <p:txBody>
          <a:bodyPr wrap="square" rtlCol="0">
            <a:spAutoFit/>
          </a:bodyPr>
          <a:lstStyle/>
          <a:p>
            <a:pPr algn="ctr"/>
            <a:r>
              <a:rPr lang="en-US" sz="1200" dirty="0"/>
              <a:t>12</a:t>
            </a:r>
          </a:p>
        </p:txBody>
      </p:sp>
    </p:spTree>
    <p:extLst>
      <p:ext uri="{BB962C8B-B14F-4D97-AF65-F5344CB8AC3E}">
        <p14:creationId xmlns:p14="http://schemas.microsoft.com/office/powerpoint/2010/main" val="257307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CF33-68CB-449A-90E8-9E7FE1A06241}"/>
              </a:ext>
            </a:extLst>
          </p:cNvPr>
          <p:cNvSpPr>
            <a:spLocks noGrp="1"/>
          </p:cNvSpPr>
          <p:nvPr>
            <p:ph type="body" sz="quarter" idx="10"/>
          </p:nvPr>
        </p:nvSpPr>
        <p:spPr>
          <a:xfrm>
            <a:off x="3554438" y="457200"/>
            <a:ext cx="1748468" cy="512064"/>
          </a:xfrm>
        </p:spPr>
        <p:txBody>
          <a:bodyPr>
            <a:normAutofit/>
          </a:bodyPr>
          <a:lstStyle/>
          <a:p>
            <a:r>
              <a:rPr lang="en-US" sz="2400" dirty="0"/>
              <a:t>Our Process</a:t>
            </a:r>
          </a:p>
        </p:txBody>
      </p:sp>
      <p:sp>
        <p:nvSpPr>
          <p:cNvPr id="7" name="Text Placeholder 6">
            <a:extLst>
              <a:ext uri="{FF2B5EF4-FFF2-40B4-BE49-F238E27FC236}">
                <a16:creationId xmlns:a16="http://schemas.microsoft.com/office/drawing/2014/main" id="{AEA62E90-BC96-43EB-9F5B-FC01DF221BB1}"/>
              </a:ext>
            </a:extLst>
          </p:cNvPr>
          <p:cNvSpPr>
            <a:spLocks noGrp="1"/>
          </p:cNvSpPr>
          <p:nvPr>
            <p:ph type="body" sz="quarter" idx="13"/>
          </p:nvPr>
        </p:nvSpPr>
        <p:spPr>
          <a:xfrm>
            <a:off x="304800" y="1093125"/>
            <a:ext cx="8247745" cy="811875"/>
          </a:xfrm>
        </p:spPr>
        <p:txBody>
          <a:bodyPr/>
          <a:lstStyle/>
          <a:p>
            <a:pPr algn="ctr"/>
            <a:r>
              <a:rPr lang="en-US" sz="2400" dirty="0"/>
              <a:t>Phase 2: Assessment</a:t>
            </a:r>
          </a:p>
        </p:txBody>
      </p:sp>
      <p:pic>
        <p:nvPicPr>
          <p:cNvPr id="3" name="Picture 2">
            <a:extLst>
              <a:ext uri="{FF2B5EF4-FFF2-40B4-BE49-F238E27FC236}">
                <a16:creationId xmlns:a16="http://schemas.microsoft.com/office/drawing/2014/main" id="{532E3DA2-3EB3-4A31-9934-6114474B7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0984"/>
            <a:ext cx="9144000" cy="471054"/>
          </a:xfrm>
          <a:prstGeom prst="rect">
            <a:avLst/>
          </a:prstGeom>
        </p:spPr>
      </p:pic>
      <p:sp>
        <p:nvSpPr>
          <p:cNvPr id="10" name="Text Placeholder 2">
            <a:extLst>
              <a:ext uri="{FF2B5EF4-FFF2-40B4-BE49-F238E27FC236}">
                <a16:creationId xmlns:a16="http://schemas.microsoft.com/office/drawing/2014/main" id="{CC4CDEB2-4393-420E-9175-72EAAE68B88B}"/>
              </a:ext>
            </a:extLst>
          </p:cNvPr>
          <p:cNvSpPr txBox="1">
            <a:spLocks/>
          </p:cNvSpPr>
          <p:nvPr/>
        </p:nvSpPr>
        <p:spPr>
          <a:xfrm>
            <a:off x="304800" y="1981200"/>
            <a:ext cx="8382000" cy="4572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2000" dirty="0">
              <a:solidFill>
                <a:schemeClr val="tx1"/>
              </a:solidFill>
            </a:endParaRPr>
          </a:p>
        </p:txBody>
      </p:sp>
      <p:sp>
        <p:nvSpPr>
          <p:cNvPr id="6" name="Text Placeholder 2">
            <a:extLst>
              <a:ext uri="{FF2B5EF4-FFF2-40B4-BE49-F238E27FC236}">
                <a16:creationId xmlns:a16="http://schemas.microsoft.com/office/drawing/2014/main" id="{77D1310D-5E2E-48E2-BBBA-F4A34D5ACEA3}"/>
              </a:ext>
            </a:extLst>
          </p:cNvPr>
          <p:cNvSpPr txBox="1">
            <a:spLocks/>
          </p:cNvSpPr>
          <p:nvPr/>
        </p:nvSpPr>
        <p:spPr>
          <a:xfrm>
            <a:off x="304800" y="2286000"/>
            <a:ext cx="8382000" cy="4724400"/>
          </a:xfrm>
          <a:prstGeom prst="rect">
            <a:avLst/>
          </a:prstGeom>
        </p:spPr>
        <p:txBody>
          <a:bodyPr vert="horz" lIns="91440" tIns="45720" rIns="91440" bIns="45720" rtlCol="0">
            <a:normAutofit fontScale="47500" lnSpcReduction="20000"/>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900" i="0" u="sng" dirty="0">
                <a:solidFill>
                  <a:schemeClr val="tx1"/>
                </a:solidFill>
              </a:rPr>
              <a:t>Classification and Job Evaluation</a:t>
            </a:r>
          </a:p>
          <a:p>
            <a:pPr marL="685800" indent="-685800">
              <a:buFont typeface="Arial" panose="020B0604020202020204" pitchFamily="34" charset="0"/>
              <a:buChar char="•"/>
            </a:pPr>
            <a:r>
              <a:rPr lang="en-US" sz="4900" i="0" dirty="0">
                <a:solidFill>
                  <a:schemeClr val="tx1"/>
                </a:solidFill>
              </a:rPr>
              <a:t>Review current job classifications and pay structure(s), understanding changes over time and historical context</a:t>
            </a:r>
          </a:p>
          <a:p>
            <a:pPr marL="685800" indent="-685800">
              <a:buFont typeface="Arial" panose="020B0604020202020204" pitchFamily="34" charset="0"/>
              <a:buChar char="•"/>
            </a:pPr>
            <a:r>
              <a:rPr lang="en-US" sz="4900" i="0" dirty="0">
                <a:solidFill>
                  <a:schemeClr val="tx1"/>
                </a:solidFill>
              </a:rPr>
              <a:t>Review current job descriptions </a:t>
            </a:r>
          </a:p>
          <a:p>
            <a:pPr marL="685800" indent="-685800">
              <a:buFont typeface="Arial" panose="020B0604020202020204" pitchFamily="34" charset="0"/>
              <a:buChar char="•"/>
            </a:pPr>
            <a:r>
              <a:rPr lang="en-US" sz="4900" i="0" dirty="0">
                <a:solidFill>
                  <a:schemeClr val="tx1"/>
                </a:solidFill>
              </a:rPr>
              <a:t>Partner with Human Resources to gather background information, obtain and discuss benchmark classifications and other internal positions that might be impacted as a result of the study</a:t>
            </a:r>
          </a:p>
          <a:p>
            <a:pPr marL="685800" indent="-685800">
              <a:buFont typeface="Arial" panose="020B0604020202020204" pitchFamily="34" charset="0"/>
              <a:buChar char="•"/>
            </a:pPr>
            <a:r>
              <a:rPr lang="en-US" sz="4900" i="0" dirty="0">
                <a:solidFill>
                  <a:schemeClr val="tx1"/>
                </a:solidFill>
              </a:rPr>
              <a:t>Review job duties, responsibilities, and knowledge, skills and abilities needed for each job</a:t>
            </a:r>
          </a:p>
          <a:p>
            <a:pPr marL="685800" indent="-685800">
              <a:buFont typeface="Arial" panose="020B0604020202020204" pitchFamily="34" charset="0"/>
              <a:buChar char="•"/>
            </a:pPr>
            <a:r>
              <a:rPr lang="en-US" sz="4900" i="0" dirty="0">
                <a:solidFill>
                  <a:schemeClr val="tx1"/>
                </a:solidFill>
              </a:rPr>
              <a:t>Assess job evaluation system currently in use (current administrative and classification maintenance procedures and methods) </a:t>
            </a:r>
          </a:p>
        </p:txBody>
      </p:sp>
      <p:sp>
        <p:nvSpPr>
          <p:cNvPr id="8" name="TextBox 7">
            <a:extLst>
              <a:ext uri="{FF2B5EF4-FFF2-40B4-BE49-F238E27FC236}">
                <a16:creationId xmlns:a16="http://schemas.microsoft.com/office/drawing/2014/main" id="{F8BE2C1C-9A24-4901-BE05-02420E7DD6A4}"/>
              </a:ext>
            </a:extLst>
          </p:cNvPr>
          <p:cNvSpPr txBox="1"/>
          <p:nvPr/>
        </p:nvSpPr>
        <p:spPr>
          <a:xfrm>
            <a:off x="4229100" y="6567054"/>
            <a:ext cx="685800" cy="276999"/>
          </a:xfrm>
          <a:prstGeom prst="rect">
            <a:avLst/>
          </a:prstGeom>
          <a:noFill/>
        </p:spPr>
        <p:txBody>
          <a:bodyPr wrap="square" rtlCol="0">
            <a:spAutoFit/>
          </a:bodyPr>
          <a:lstStyle/>
          <a:p>
            <a:pPr algn="ctr"/>
            <a:r>
              <a:rPr lang="en-US" sz="1200" dirty="0"/>
              <a:t>13</a:t>
            </a:r>
          </a:p>
        </p:txBody>
      </p:sp>
    </p:spTree>
    <p:extLst>
      <p:ext uri="{BB962C8B-B14F-4D97-AF65-F5344CB8AC3E}">
        <p14:creationId xmlns:p14="http://schemas.microsoft.com/office/powerpoint/2010/main" val="219595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CF33-68CB-449A-90E8-9E7FE1A06241}"/>
              </a:ext>
            </a:extLst>
          </p:cNvPr>
          <p:cNvSpPr>
            <a:spLocks noGrp="1"/>
          </p:cNvSpPr>
          <p:nvPr>
            <p:ph type="body" sz="quarter" idx="10"/>
          </p:nvPr>
        </p:nvSpPr>
        <p:spPr>
          <a:xfrm>
            <a:off x="3554438" y="457200"/>
            <a:ext cx="1748468" cy="512064"/>
          </a:xfrm>
        </p:spPr>
        <p:txBody>
          <a:bodyPr>
            <a:normAutofit/>
          </a:bodyPr>
          <a:lstStyle/>
          <a:p>
            <a:r>
              <a:rPr lang="en-US" sz="2400" dirty="0"/>
              <a:t>Our Process</a:t>
            </a:r>
          </a:p>
        </p:txBody>
      </p:sp>
      <p:sp>
        <p:nvSpPr>
          <p:cNvPr id="7" name="Text Placeholder 6">
            <a:extLst>
              <a:ext uri="{FF2B5EF4-FFF2-40B4-BE49-F238E27FC236}">
                <a16:creationId xmlns:a16="http://schemas.microsoft.com/office/drawing/2014/main" id="{AEA62E90-BC96-43EB-9F5B-FC01DF221BB1}"/>
              </a:ext>
            </a:extLst>
          </p:cNvPr>
          <p:cNvSpPr>
            <a:spLocks noGrp="1"/>
          </p:cNvSpPr>
          <p:nvPr>
            <p:ph type="body" sz="quarter" idx="13"/>
          </p:nvPr>
        </p:nvSpPr>
        <p:spPr>
          <a:xfrm>
            <a:off x="304800" y="1093125"/>
            <a:ext cx="8247745" cy="811875"/>
          </a:xfrm>
        </p:spPr>
        <p:txBody>
          <a:bodyPr/>
          <a:lstStyle/>
          <a:p>
            <a:pPr algn="ctr"/>
            <a:r>
              <a:rPr lang="en-US" sz="2400" dirty="0"/>
              <a:t>Phase 2: Assessment</a:t>
            </a:r>
          </a:p>
        </p:txBody>
      </p:sp>
      <p:pic>
        <p:nvPicPr>
          <p:cNvPr id="3" name="Picture 2">
            <a:extLst>
              <a:ext uri="{FF2B5EF4-FFF2-40B4-BE49-F238E27FC236}">
                <a16:creationId xmlns:a16="http://schemas.microsoft.com/office/drawing/2014/main" id="{532E3DA2-3EB3-4A31-9934-6114474B7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0984"/>
            <a:ext cx="9144000" cy="471054"/>
          </a:xfrm>
          <a:prstGeom prst="rect">
            <a:avLst/>
          </a:prstGeom>
        </p:spPr>
      </p:pic>
      <p:sp>
        <p:nvSpPr>
          <p:cNvPr id="10" name="Text Placeholder 2">
            <a:extLst>
              <a:ext uri="{FF2B5EF4-FFF2-40B4-BE49-F238E27FC236}">
                <a16:creationId xmlns:a16="http://schemas.microsoft.com/office/drawing/2014/main" id="{CC4CDEB2-4393-420E-9175-72EAAE68B88B}"/>
              </a:ext>
            </a:extLst>
          </p:cNvPr>
          <p:cNvSpPr txBox="1">
            <a:spLocks/>
          </p:cNvSpPr>
          <p:nvPr/>
        </p:nvSpPr>
        <p:spPr>
          <a:xfrm>
            <a:off x="304800" y="1981200"/>
            <a:ext cx="8382000" cy="4572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2000" dirty="0">
              <a:solidFill>
                <a:schemeClr val="tx1"/>
              </a:solidFill>
            </a:endParaRPr>
          </a:p>
        </p:txBody>
      </p:sp>
      <p:sp>
        <p:nvSpPr>
          <p:cNvPr id="8" name="Text Placeholder 2">
            <a:extLst>
              <a:ext uri="{FF2B5EF4-FFF2-40B4-BE49-F238E27FC236}">
                <a16:creationId xmlns:a16="http://schemas.microsoft.com/office/drawing/2014/main" id="{0EE8D711-CE91-42DA-ABDF-18A5B2E6F233}"/>
              </a:ext>
            </a:extLst>
          </p:cNvPr>
          <p:cNvSpPr txBox="1">
            <a:spLocks/>
          </p:cNvSpPr>
          <p:nvPr/>
        </p:nvSpPr>
        <p:spPr>
          <a:xfrm>
            <a:off x="304800" y="2286000"/>
            <a:ext cx="8382000" cy="3810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i="0" u="sng" dirty="0">
                <a:solidFill>
                  <a:schemeClr val="tx1"/>
                </a:solidFill>
              </a:rPr>
              <a:t>Compensation System</a:t>
            </a:r>
          </a:p>
          <a:p>
            <a:pPr marL="285750" indent="-285750">
              <a:buFont typeface="Arial" panose="020B0604020202020204" pitchFamily="34" charset="0"/>
              <a:buChar char="•"/>
            </a:pPr>
            <a:r>
              <a:rPr lang="en-US" sz="2400" i="0" dirty="0">
                <a:solidFill>
                  <a:schemeClr val="tx1"/>
                </a:solidFill>
              </a:rPr>
              <a:t>Review the compensation philosophy of the organization, how it relates to compensation management practices, and identify 1) labor markets for comparison, 2) classification structure, and 3) relationship between performance evaluation and pay</a:t>
            </a:r>
          </a:p>
          <a:p>
            <a:pPr marL="285750" indent="-285750">
              <a:buFont typeface="Arial" panose="020B0604020202020204" pitchFamily="34" charset="0"/>
              <a:buChar char="•"/>
            </a:pPr>
            <a:r>
              <a:rPr lang="en-US" sz="2400" i="0" dirty="0">
                <a:solidFill>
                  <a:schemeClr val="tx1"/>
                </a:solidFill>
              </a:rPr>
              <a:t>Review the compensation management policies and practices</a:t>
            </a:r>
          </a:p>
          <a:p>
            <a:pPr marL="285750" indent="-285750">
              <a:buFont typeface="Arial" panose="020B0604020202020204" pitchFamily="34" charset="0"/>
              <a:buChar char="•"/>
            </a:pPr>
            <a:r>
              <a:rPr lang="en-US" sz="2400" i="0" dirty="0">
                <a:solidFill>
                  <a:schemeClr val="tx1"/>
                </a:solidFill>
              </a:rPr>
              <a:t>Benchmark total compensation program against its current competitive market and other potential competitor jurisdictions</a:t>
            </a:r>
          </a:p>
          <a:p>
            <a:endParaRPr lang="en-US" sz="2400" i="0" dirty="0">
              <a:solidFill>
                <a:schemeClr val="tx1"/>
              </a:solidFill>
            </a:endParaRPr>
          </a:p>
        </p:txBody>
      </p:sp>
      <p:sp>
        <p:nvSpPr>
          <p:cNvPr id="9" name="TextBox 8">
            <a:extLst>
              <a:ext uri="{FF2B5EF4-FFF2-40B4-BE49-F238E27FC236}">
                <a16:creationId xmlns:a16="http://schemas.microsoft.com/office/drawing/2014/main" id="{092901F1-8B1B-4323-AF90-FD4A91350CB0}"/>
              </a:ext>
            </a:extLst>
          </p:cNvPr>
          <p:cNvSpPr txBox="1"/>
          <p:nvPr/>
        </p:nvSpPr>
        <p:spPr>
          <a:xfrm>
            <a:off x="4229100" y="6567054"/>
            <a:ext cx="685800" cy="276999"/>
          </a:xfrm>
          <a:prstGeom prst="rect">
            <a:avLst/>
          </a:prstGeom>
          <a:noFill/>
        </p:spPr>
        <p:txBody>
          <a:bodyPr wrap="square" rtlCol="0">
            <a:spAutoFit/>
          </a:bodyPr>
          <a:lstStyle/>
          <a:p>
            <a:pPr algn="ctr"/>
            <a:r>
              <a:rPr lang="en-US" sz="1200" dirty="0"/>
              <a:t>14</a:t>
            </a:r>
          </a:p>
        </p:txBody>
      </p:sp>
    </p:spTree>
    <p:extLst>
      <p:ext uri="{BB962C8B-B14F-4D97-AF65-F5344CB8AC3E}">
        <p14:creationId xmlns:p14="http://schemas.microsoft.com/office/powerpoint/2010/main" val="268953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69CF33-68CB-449A-90E8-9E7FE1A06241}"/>
              </a:ext>
            </a:extLst>
          </p:cNvPr>
          <p:cNvSpPr>
            <a:spLocks noGrp="1"/>
          </p:cNvSpPr>
          <p:nvPr>
            <p:ph type="body" sz="quarter" idx="10"/>
          </p:nvPr>
        </p:nvSpPr>
        <p:spPr>
          <a:xfrm>
            <a:off x="3554438" y="457200"/>
            <a:ext cx="1748468" cy="512064"/>
          </a:xfrm>
        </p:spPr>
        <p:txBody>
          <a:bodyPr>
            <a:normAutofit/>
          </a:bodyPr>
          <a:lstStyle/>
          <a:p>
            <a:r>
              <a:rPr lang="en-US" sz="2400" dirty="0"/>
              <a:t>Our Process</a:t>
            </a:r>
          </a:p>
        </p:txBody>
      </p:sp>
      <p:sp>
        <p:nvSpPr>
          <p:cNvPr id="7" name="Text Placeholder 6">
            <a:extLst>
              <a:ext uri="{FF2B5EF4-FFF2-40B4-BE49-F238E27FC236}">
                <a16:creationId xmlns:a16="http://schemas.microsoft.com/office/drawing/2014/main" id="{AEA62E90-BC96-43EB-9F5B-FC01DF221BB1}"/>
              </a:ext>
            </a:extLst>
          </p:cNvPr>
          <p:cNvSpPr>
            <a:spLocks noGrp="1"/>
          </p:cNvSpPr>
          <p:nvPr>
            <p:ph type="body" sz="quarter" idx="13"/>
          </p:nvPr>
        </p:nvSpPr>
        <p:spPr>
          <a:xfrm>
            <a:off x="304800" y="990600"/>
            <a:ext cx="8247745" cy="811875"/>
          </a:xfrm>
        </p:spPr>
        <p:txBody>
          <a:bodyPr/>
          <a:lstStyle/>
          <a:p>
            <a:pPr algn="ctr"/>
            <a:r>
              <a:rPr lang="en-US" sz="2400" dirty="0"/>
              <a:t>Phase 3: Comparative Analysis</a:t>
            </a:r>
          </a:p>
          <a:p>
            <a:pPr algn="ctr"/>
            <a:endParaRPr lang="en-US" sz="2400" dirty="0"/>
          </a:p>
        </p:txBody>
      </p:sp>
      <p:pic>
        <p:nvPicPr>
          <p:cNvPr id="3" name="Picture 2">
            <a:extLst>
              <a:ext uri="{FF2B5EF4-FFF2-40B4-BE49-F238E27FC236}">
                <a16:creationId xmlns:a16="http://schemas.microsoft.com/office/drawing/2014/main" id="{532E3DA2-3EB3-4A31-9934-6114474B7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0984"/>
            <a:ext cx="9144000" cy="471054"/>
          </a:xfrm>
          <a:prstGeom prst="rect">
            <a:avLst/>
          </a:prstGeom>
        </p:spPr>
      </p:pic>
      <p:sp>
        <p:nvSpPr>
          <p:cNvPr id="6" name="Text Placeholder 2">
            <a:extLst>
              <a:ext uri="{FF2B5EF4-FFF2-40B4-BE49-F238E27FC236}">
                <a16:creationId xmlns:a16="http://schemas.microsoft.com/office/drawing/2014/main" id="{939C39CD-F7C7-439D-B8BC-F2CB802073A0}"/>
              </a:ext>
            </a:extLst>
          </p:cNvPr>
          <p:cNvSpPr txBox="1">
            <a:spLocks/>
          </p:cNvSpPr>
          <p:nvPr/>
        </p:nvSpPr>
        <p:spPr>
          <a:xfrm>
            <a:off x="237672" y="2332038"/>
            <a:ext cx="8382000" cy="46783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350" i="1" kern="1200">
                <a:solidFill>
                  <a:srgbClr val="FCB316"/>
                </a:solidFill>
                <a:latin typeface="Noto Serif" panose="02020600060500020200" pitchFamily="18" charset="0"/>
                <a:ea typeface="Noto Serif" panose="02020600060500020200" pitchFamily="18" charset="0"/>
                <a:cs typeface="Noto Serif" panose="02020600060500020200" pitchFamily="18" charset="0"/>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i="0" dirty="0">
                <a:solidFill>
                  <a:schemeClr val="tx1"/>
                </a:solidFill>
              </a:rPr>
              <a:t>Utilize suite of compensation tools including a proprietary database with compensation market ranges for more than 8,000 benchmark jobs, to efficiently analyze data for relevant jobs and pay markets </a:t>
            </a:r>
          </a:p>
          <a:p>
            <a:pPr marL="342900" indent="-342900" algn="just">
              <a:buFont typeface="Arial" panose="020B0604020202020204" pitchFamily="34" charset="0"/>
              <a:buChar char="•"/>
            </a:pPr>
            <a:r>
              <a:rPr lang="en-US" sz="2400" i="0" dirty="0">
                <a:solidFill>
                  <a:schemeClr val="tx1"/>
                </a:solidFill>
              </a:rPr>
              <a:t>Compare employee pay  and market data </a:t>
            </a:r>
          </a:p>
          <a:p>
            <a:pPr marL="342900" indent="-342900">
              <a:buFont typeface="Arial" panose="020B0604020202020204" pitchFamily="34" charset="0"/>
              <a:buChar char="•"/>
            </a:pPr>
            <a:r>
              <a:rPr lang="en-US" sz="2400" i="0" dirty="0">
                <a:solidFill>
                  <a:schemeClr val="tx1"/>
                </a:solidFill>
              </a:rPr>
              <a:t>Review CCRPC benefits programs, and current pay practices to make recommendations on compensation strategies for consideration</a:t>
            </a:r>
          </a:p>
          <a:p>
            <a:pPr marL="342900" indent="-342900">
              <a:buFont typeface="Arial" panose="020B0604020202020204" pitchFamily="34" charset="0"/>
              <a:buChar char="•"/>
            </a:pPr>
            <a:r>
              <a:rPr lang="en-US" sz="2400" i="0" dirty="0">
                <a:solidFill>
                  <a:schemeClr val="tx1"/>
                </a:solidFill>
              </a:rPr>
              <a:t>Identify gaps and opportunities for improvement</a:t>
            </a:r>
          </a:p>
          <a:p>
            <a:pPr marL="342900" indent="-342900">
              <a:buFont typeface="Arial" panose="020B0604020202020204" pitchFamily="34" charset="0"/>
              <a:buChar char="•"/>
            </a:pPr>
            <a:endParaRPr lang="en-US" sz="2400" i="0" dirty="0">
              <a:solidFill>
                <a:schemeClr val="tx1"/>
              </a:solidFill>
            </a:endParaRPr>
          </a:p>
        </p:txBody>
      </p:sp>
      <p:sp>
        <p:nvSpPr>
          <p:cNvPr id="8" name="TextBox 7">
            <a:extLst>
              <a:ext uri="{FF2B5EF4-FFF2-40B4-BE49-F238E27FC236}">
                <a16:creationId xmlns:a16="http://schemas.microsoft.com/office/drawing/2014/main" id="{F3ED796B-FA6D-446D-823F-DA8A18E4630A}"/>
              </a:ext>
            </a:extLst>
          </p:cNvPr>
          <p:cNvSpPr txBox="1"/>
          <p:nvPr/>
        </p:nvSpPr>
        <p:spPr>
          <a:xfrm>
            <a:off x="4229100" y="6567054"/>
            <a:ext cx="685800" cy="276999"/>
          </a:xfrm>
          <a:prstGeom prst="rect">
            <a:avLst/>
          </a:prstGeom>
          <a:noFill/>
        </p:spPr>
        <p:txBody>
          <a:bodyPr wrap="square" rtlCol="0">
            <a:spAutoFit/>
          </a:bodyPr>
          <a:lstStyle/>
          <a:p>
            <a:pPr algn="ctr"/>
            <a:r>
              <a:rPr lang="en-US" sz="1200" dirty="0"/>
              <a:t>15</a:t>
            </a:r>
          </a:p>
        </p:txBody>
      </p:sp>
    </p:spTree>
    <p:extLst>
      <p:ext uri="{BB962C8B-B14F-4D97-AF65-F5344CB8AC3E}">
        <p14:creationId xmlns:p14="http://schemas.microsoft.com/office/powerpoint/2010/main" val="93221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264196-A57C-4962-BE93-D974281168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231372"/>
            <a:ext cx="9144000" cy="2496431"/>
          </a:xfrm>
          <a:prstGeom prst="rect">
            <a:avLst/>
          </a:prstGeom>
        </p:spPr>
      </p:pic>
      <p:pic>
        <p:nvPicPr>
          <p:cNvPr id="8" name="Picture 7">
            <a:extLst>
              <a:ext uri="{FF2B5EF4-FFF2-40B4-BE49-F238E27FC236}">
                <a16:creationId xmlns:a16="http://schemas.microsoft.com/office/drawing/2014/main" id="{77A84C75-4CD8-4B55-8A9D-05E334A3A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95887"/>
            <a:ext cx="6019801" cy="832879"/>
          </a:xfrm>
          <a:prstGeom prst="rect">
            <a:avLst/>
          </a:prstGeom>
        </p:spPr>
      </p:pic>
      <p:sp>
        <p:nvSpPr>
          <p:cNvPr id="2" name="Text Placeholder 1"/>
          <p:cNvSpPr>
            <a:spLocks noGrp="1"/>
          </p:cNvSpPr>
          <p:nvPr>
            <p:ph type="body" sz="quarter" idx="10"/>
          </p:nvPr>
        </p:nvSpPr>
        <p:spPr>
          <a:xfrm>
            <a:off x="1600200" y="381000"/>
            <a:ext cx="7077456" cy="512064"/>
          </a:xfrm>
        </p:spPr>
        <p:txBody>
          <a:bodyPr>
            <a:normAutofit/>
          </a:bodyPr>
          <a:lstStyle/>
          <a:p>
            <a:r>
              <a:rPr lang="en-US" sz="2000" dirty="0">
                <a:latin typeface="+mn-lt"/>
              </a:rPr>
              <a:t>We use a fully integrated compensation data management suite</a:t>
            </a:r>
          </a:p>
        </p:txBody>
      </p:sp>
      <p:sp>
        <p:nvSpPr>
          <p:cNvPr id="4" name="Text Placeholder 3"/>
          <p:cNvSpPr>
            <a:spLocks noGrp="1"/>
          </p:cNvSpPr>
          <p:nvPr>
            <p:ph type="body" sz="quarter" idx="12"/>
          </p:nvPr>
        </p:nvSpPr>
        <p:spPr>
          <a:xfrm>
            <a:off x="2071688" y="3377804"/>
            <a:ext cx="5039916" cy="2159397"/>
          </a:xfrm>
        </p:spPr>
        <p:txBody>
          <a:bodyPr/>
          <a:lstStyle/>
          <a:p>
            <a:pPr marL="0" indent="0">
              <a:buNone/>
            </a:pPr>
            <a:endParaRPr lang="en-US" dirty="0">
              <a:latin typeface="+mn-lt"/>
            </a:endParaRPr>
          </a:p>
          <a:p>
            <a:endParaRPr lang="en-US" dirty="0">
              <a:latin typeface="+mn-lt"/>
            </a:endParaRPr>
          </a:p>
          <a:p>
            <a:endParaRPr lang="en-US" dirty="0">
              <a:latin typeface="+mn-lt"/>
            </a:endParaRPr>
          </a:p>
        </p:txBody>
      </p:sp>
      <p:sp>
        <p:nvSpPr>
          <p:cNvPr id="5" name="Text Placeholder 4"/>
          <p:cNvSpPr>
            <a:spLocks noGrp="1"/>
          </p:cNvSpPr>
          <p:nvPr>
            <p:ph type="body" sz="quarter" idx="13"/>
          </p:nvPr>
        </p:nvSpPr>
        <p:spPr>
          <a:xfrm>
            <a:off x="838201" y="1143000"/>
            <a:ext cx="6925028" cy="512064"/>
          </a:xfrm>
        </p:spPr>
        <p:txBody>
          <a:bodyPr/>
          <a:lstStyle/>
          <a:p>
            <a:pPr algn="ctr"/>
            <a:r>
              <a:rPr lang="en-US" dirty="0">
                <a:latin typeface="+mn-lt"/>
              </a:rPr>
              <a:t>Payfactors System</a:t>
            </a:r>
          </a:p>
        </p:txBody>
      </p:sp>
      <p:sp>
        <p:nvSpPr>
          <p:cNvPr id="7" name="Text Placeholder 9"/>
          <p:cNvSpPr txBox="1">
            <a:spLocks/>
          </p:cNvSpPr>
          <p:nvPr/>
        </p:nvSpPr>
        <p:spPr>
          <a:xfrm>
            <a:off x="6019800" y="2362200"/>
            <a:ext cx="3163493" cy="1407389"/>
          </a:xfrm>
          <a:prstGeom prst="rect">
            <a:avLst/>
          </a:prstGeom>
        </p:spPr>
        <p:txBody>
          <a:bodyPr vert="horz" lIns="68580" tIns="34290" rIns="68580" bIns="34290" rtlCol="0">
            <a:noAutofit/>
          </a:bodyPr>
          <a:lstStyle>
            <a:lvl1pPr marL="228600" indent="-228600" algn="l" defTabSz="914400" rtl="0" eaLnBrk="1" latinLnBrk="0" hangingPunct="1">
              <a:lnSpc>
                <a:spcPts val="2400"/>
              </a:lnSpc>
              <a:spcBef>
                <a:spcPts val="1200"/>
              </a:spcBef>
              <a:buFont typeface="Arial" panose="020B0604020202020204" pitchFamily="34" charset="0"/>
              <a:buChar char="•"/>
              <a:defRPr sz="1600" kern="1200">
                <a:solidFill>
                  <a:schemeClr val="tx1"/>
                </a:solidFill>
                <a:latin typeface="GoodOT"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odOT"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odOT"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odOT"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odOT"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CB316"/>
              </a:buClr>
              <a:buFont typeface="LucidaGrande" panose="020B0600040502020204" pitchFamily="34" charset="0"/>
              <a:buChar char="▶"/>
            </a:pPr>
            <a:r>
              <a:rPr lang="en-US" sz="1800" dirty="0">
                <a:latin typeface="Noto Serif" panose="02020600060500020200"/>
                <a:cs typeface="Calibri" panose="020F0502020204030204" pitchFamily="34" charset="0"/>
              </a:rPr>
              <a:t> Compensation data unification and analysis is stored in the cloud</a:t>
            </a:r>
          </a:p>
          <a:p>
            <a:pPr>
              <a:buClr>
                <a:srgbClr val="FCB316"/>
              </a:buClr>
              <a:buFont typeface="LucidaGrande" panose="020B0600040502020204" pitchFamily="34" charset="0"/>
              <a:buChar char="▶"/>
            </a:pPr>
            <a:r>
              <a:rPr lang="en-US" sz="1800" dirty="0">
                <a:latin typeface="Noto Serif" panose="02020600060500020200"/>
                <a:cs typeface="Calibri" panose="020F0502020204030204" pitchFamily="34" charset="0"/>
              </a:rPr>
              <a:t> Project-based to allow for easy updates in the future</a:t>
            </a:r>
          </a:p>
          <a:p>
            <a:pPr marL="0" indent="0">
              <a:buNone/>
            </a:pPr>
            <a:endParaRPr lang="en-US" sz="1800" dirty="0">
              <a:latin typeface="Noto Serif" panose="0202060006050002020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286000"/>
            <a:ext cx="6019802" cy="3346419"/>
          </a:xfrm>
          <a:prstGeom prst="rect">
            <a:avLst/>
          </a:prstGeom>
        </p:spPr>
      </p:pic>
      <p:pic>
        <p:nvPicPr>
          <p:cNvPr id="10" name="Picture 9">
            <a:extLst>
              <a:ext uri="{FF2B5EF4-FFF2-40B4-BE49-F238E27FC236}">
                <a16:creationId xmlns:a16="http://schemas.microsoft.com/office/drawing/2014/main" id="{3E3B4402-11A4-491E-9831-BD2B36104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86946"/>
            <a:ext cx="9144000" cy="471054"/>
          </a:xfrm>
          <a:prstGeom prst="rect">
            <a:avLst/>
          </a:prstGeom>
        </p:spPr>
      </p:pic>
      <p:sp>
        <p:nvSpPr>
          <p:cNvPr id="11" name="TextBox 10">
            <a:extLst>
              <a:ext uri="{FF2B5EF4-FFF2-40B4-BE49-F238E27FC236}">
                <a16:creationId xmlns:a16="http://schemas.microsoft.com/office/drawing/2014/main" id="{BB820FE0-8BFA-45D8-AF9F-13231F69B77B}"/>
              </a:ext>
            </a:extLst>
          </p:cNvPr>
          <p:cNvSpPr txBox="1"/>
          <p:nvPr/>
        </p:nvSpPr>
        <p:spPr>
          <a:xfrm>
            <a:off x="4229100" y="6477000"/>
            <a:ext cx="685800" cy="276999"/>
          </a:xfrm>
          <a:prstGeom prst="rect">
            <a:avLst/>
          </a:prstGeom>
          <a:noFill/>
        </p:spPr>
        <p:txBody>
          <a:bodyPr wrap="square" rtlCol="0">
            <a:spAutoFit/>
          </a:bodyPr>
          <a:lstStyle/>
          <a:p>
            <a:pPr algn="ctr"/>
            <a:r>
              <a:rPr lang="en-US" sz="1200" dirty="0"/>
              <a:t>17</a:t>
            </a:r>
          </a:p>
        </p:txBody>
      </p:sp>
    </p:spTree>
    <p:extLst>
      <p:ext uri="{BB962C8B-B14F-4D97-AF65-F5344CB8AC3E}">
        <p14:creationId xmlns:p14="http://schemas.microsoft.com/office/powerpoint/2010/main" val="2386817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10055</TotalTime>
  <Words>1405</Words>
  <Application>Microsoft Office PowerPoint</Application>
  <PresentationFormat>On-screen Show (4:3)</PresentationFormat>
  <Paragraphs>319</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Franklin Gothic Demi Cond</vt:lpstr>
      <vt:lpstr>GoodOT</vt:lpstr>
      <vt:lpstr>GoodOT-Black</vt:lpstr>
      <vt:lpstr>LucidaGrande</vt:lpstr>
      <vt:lpstr>Noto Serif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Paradiso</dc:creator>
  <cp:lastModifiedBy>Amy Irvin Witham</cp:lastModifiedBy>
  <cp:revision>424</cp:revision>
  <cp:lastPrinted>2018-12-17T13:28:49Z</cp:lastPrinted>
  <dcterms:created xsi:type="dcterms:W3CDTF">2014-08-05T15:18:48Z</dcterms:created>
  <dcterms:modified xsi:type="dcterms:W3CDTF">2019-11-13T21:08:03Z</dcterms:modified>
</cp:coreProperties>
</file>