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5" r:id="rId5"/>
    <p:sldId id="287" r:id="rId6"/>
    <p:sldId id="728" r:id="rId7"/>
    <p:sldId id="723" r:id="rId8"/>
    <p:sldId id="745" r:id="rId9"/>
    <p:sldId id="725" r:id="rId10"/>
    <p:sldId id="730" r:id="rId11"/>
    <p:sldId id="732" r:id="rId12"/>
    <p:sldId id="731" r:id="rId13"/>
    <p:sldId id="743" r:id="rId14"/>
    <p:sldId id="741" r:id="rId15"/>
    <p:sldId id="742" r:id="rId16"/>
    <p:sldId id="738" r:id="rId17"/>
    <p:sldId id="739" r:id="rId18"/>
    <p:sldId id="740" r:id="rId19"/>
    <p:sldId id="744" r:id="rId20"/>
    <p:sldId id="710" r:id="rId21"/>
    <p:sldId id="701" r:id="rId22"/>
    <p:sldId id="729" r:id="rId23"/>
  </p:sldIdLst>
  <p:sldSz cx="12192000" cy="6858000"/>
  <p:notesSz cx="9283700" cy="6985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E5"/>
    <a:srgbClr val="C24699"/>
    <a:srgbClr val="0070C0"/>
    <a:srgbClr val="4A66AC"/>
    <a:srgbClr val="29925D"/>
    <a:srgbClr val="3B87CA"/>
    <a:srgbClr val="E7EBF6"/>
    <a:srgbClr val="007077"/>
    <a:srgbClr val="5AAA73"/>
    <a:srgbClr val="E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8E5EDFE-FE98-46BA-904C-2FA9FCDBA297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6698932-6D43-4810-973C-1B9951B67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79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C4FE36F3-1519-4854-B52E-4C69D2FC846B}" type="datetimeFigureOut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AFF97AEA-DAC4-4BF9-BD5F-5DF3E0BDD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9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hoto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43999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9143869" cy="4572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47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58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16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133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311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5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no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tx1">
              <a:lumMod val="65000"/>
              <a:lumOff val="35000"/>
            </a:schemeClr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81855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no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5954230"/>
            <a:ext cx="12192000" cy="903770"/>
          </a:xfrm>
          <a:solidFill>
            <a:schemeClr val="bg1"/>
          </a:solidFill>
        </p:spPr>
        <p:txBody>
          <a:bodyPr tIns="0" anchor="ctr"/>
          <a:lstStyle>
            <a:lvl1pPr marL="174625" indent="-4763" algn="l">
              <a:buClr>
                <a:schemeClr val="tx1">
                  <a:lumMod val="50000"/>
                  <a:lumOff val="50000"/>
                </a:schemeClr>
              </a:buClr>
              <a:buNone/>
              <a:defRPr sz="1600" b="0" baseline="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bg1"/>
                </a:solidFill>
              </a:defRPr>
            </a:lvl2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0369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06676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 - with logo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2339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3256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9107102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43754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Slide -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755"/>
            <a:ext cx="12192000" cy="90220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2814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53731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38875908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56475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3561908"/>
            <a:ext cx="5940049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23813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7768" y="2636874"/>
            <a:ext cx="3118883" cy="17012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73295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51952" y="4469220"/>
            <a:ext cx="5940049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237768" y="2646399"/>
            <a:ext cx="3118883" cy="17023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410325" y="3238500"/>
            <a:ext cx="2781300" cy="619125"/>
          </a:xfr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insert caption here ]</a:t>
            </a:r>
          </a:p>
        </p:txBody>
      </p:sp>
    </p:spTree>
    <p:extLst>
      <p:ext uri="{BB962C8B-B14F-4D97-AF65-F5344CB8AC3E}">
        <p14:creationId xmlns:p14="http://schemas.microsoft.com/office/powerpoint/2010/main" val="10918846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o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32930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arge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631825" indent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 marL="631825" marR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Tx/>
              <a:buNone/>
              <a:tabLst/>
              <a:defRPr sz="3000"/>
            </a:lvl1pPr>
            <a:lvl2pPr marL="631825" indent="0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507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5472092" cy="403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64825" y="1604963"/>
            <a:ext cx="5827183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5"/>
          <p:cNvSpPr txBox="1">
            <a:spLocks/>
          </p:cNvSpPr>
          <p:nvPr userDrawn="1"/>
        </p:nvSpPr>
        <p:spPr bwMode="auto">
          <a:xfrm>
            <a:off x="0" y="4322762"/>
            <a:ext cx="12192000" cy="253523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595959"/>
              </a:buClr>
              <a:buFont typeface="Wingdings" pitchFamily="2" charset="2"/>
              <a:buNone/>
              <a:defRPr/>
            </a:pP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5"/>
            <a:ext cx="5181600" cy="4571999"/>
          </a:xfrm>
          <a:solidFill>
            <a:schemeClr val="bg1">
              <a:alpha val="80000"/>
            </a:schemeClr>
          </a:solidFill>
        </p:spPr>
        <p:txBody>
          <a:bodyPr tIns="182880"/>
          <a:lstStyle>
            <a:lvl1pPr marL="457200" indent="-287338">
              <a:buClr>
                <a:srgbClr val="92D050"/>
              </a:buClr>
              <a:defRPr sz="1600">
                <a:solidFill>
                  <a:schemeClr val="tx1"/>
                </a:solidFill>
              </a:defRPr>
            </a:lvl1pPr>
            <a:lvl2pPr marL="742950" indent="-285750">
              <a:buClr>
                <a:srgbClr val="92D050"/>
              </a:buClr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943600"/>
            <a:ext cx="9550400" cy="566738"/>
          </a:xfrm>
        </p:spPr>
        <p:txBody>
          <a:bodyPr anchor="b">
            <a:noAutofit/>
          </a:bodyPr>
          <a:lstStyle>
            <a:lvl1pPr marL="0" indent="0"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divid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32519" y="557953"/>
            <a:ext cx="6425956" cy="3273584"/>
          </a:xfrm>
          <a:prstGeom prst="rect">
            <a:avLst/>
          </a:prstGeom>
        </p:spPr>
        <p:txBody>
          <a:bodyPr anchor="b"/>
          <a:lstStyle>
            <a:lvl1pPr marL="0" indent="0">
              <a:defRPr sz="4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70" y="4054577"/>
            <a:ext cx="3393256" cy="18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476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3742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2"/>
            <a:ext cx="10374284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3" r:id="rId2"/>
    <p:sldLayoutId id="2147483719" r:id="rId3"/>
    <p:sldLayoutId id="2147483696" r:id="rId4"/>
    <p:sldLayoutId id="2147483695" r:id="rId5"/>
    <p:sldLayoutId id="2147483687" r:id="rId6"/>
    <p:sldLayoutId id="2147483688" r:id="rId7"/>
    <p:sldLayoutId id="2147483697" r:id="rId8"/>
    <p:sldLayoutId id="2147483704" r:id="rId9"/>
    <p:sldLayoutId id="2147483698" r:id="rId10"/>
    <p:sldLayoutId id="2147483705" r:id="rId11"/>
    <p:sldLayoutId id="2147483706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6" r:id="rId18"/>
    <p:sldLayoutId id="2147483714" r:id="rId19"/>
    <p:sldLayoutId id="2147483715" r:id="rId20"/>
    <p:sldLayoutId id="2147483718" r:id="rId21"/>
    <p:sldLayoutId id="2147483701" r:id="rId22"/>
    <p:sldLayoutId id="2147483702" r:id="rId23"/>
    <p:sldLayoutId id="2147483717" r:id="rId24"/>
    <p:sldLayoutId id="2147483720" r:id="rId25"/>
  </p:sldLayoutIdLst>
  <p:transition>
    <p:fade/>
  </p:transition>
  <p:txStyles>
    <p:titleStyle>
      <a:lvl1pPr marL="631825" indent="0" algn="l" rtl="0" eaLnBrk="1" fontAlgn="base" hangingPunct="1">
        <a:spcBef>
          <a:spcPct val="0"/>
        </a:spcBef>
        <a:spcAft>
          <a:spcPct val="0"/>
        </a:spcAft>
        <a:defRPr sz="3000" b="0" kern="1200">
          <a:solidFill>
            <a:srgbClr val="0070C0"/>
          </a:solidFill>
          <a:latin typeface="Segoe UI Semibold" panose="020B07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631825" indent="-233363" algn="l" rtl="0" eaLnBrk="1" fontAlgn="base" hangingPunct="1">
        <a:spcBef>
          <a:spcPts val="1200"/>
        </a:spcBef>
        <a:spcAft>
          <a:spcPct val="0"/>
        </a:spcAft>
        <a:buClr>
          <a:srgbClr val="92D05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855663" indent="-223838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030288" indent="-174625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ign on the side of a road&#10;&#10;Description generated with high confidence">
            <a:extLst>
              <a:ext uri="{FF2B5EF4-FFF2-40B4-BE49-F238E27FC236}">
                <a16:creationId xmlns:a16="http://schemas.microsoft.com/office/drawing/2014/main" id="{E8FB7A6C-63C7-4BA5-9734-527BAB0743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85FBB3-AB8A-479C-A96A-8A79A8F5F001}"/>
              </a:ext>
            </a:extLst>
          </p:cNvPr>
          <p:cNvSpPr/>
          <p:nvPr/>
        </p:nvSpPr>
        <p:spPr>
          <a:xfrm>
            <a:off x="6995939" y="229296"/>
            <a:ext cx="5377035" cy="2381828"/>
          </a:xfrm>
          <a:prstGeom prst="roundRect">
            <a:avLst>
              <a:gd name="adj" fmla="val 7910"/>
            </a:avLst>
          </a:prstGeo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595959"/>
              </a:buClr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6995941" y="1551856"/>
            <a:ext cx="5047138" cy="10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43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825" indent="0" algn="l" rtl="0" eaLnBrk="0" fontAlgn="base" hangingPunct="0">
              <a:spcBef>
                <a:spcPct val="0"/>
              </a:spcBef>
              <a:spcAft>
                <a:spcPct val="0"/>
              </a:spcAft>
              <a:defRPr sz="3000" b="0" kern="120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233363" indent="-4763">
              <a:spcBef>
                <a:spcPts val="0"/>
              </a:spcBef>
              <a:buClr>
                <a:srgbClr val="92D050"/>
              </a:buClr>
              <a:defRPr/>
            </a:pPr>
            <a:r>
              <a:rPr lang="en-US" sz="2400" dirty="0">
                <a:solidFill>
                  <a:srgbClr val="5AAA73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CCRPC Board Update</a:t>
            </a:r>
          </a:p>
          <a:p>
            <a:pPr marL="233363" indent="-4763">
              <a:spcBef>
                <a:spcPts val="0"/>
              </a:spcBef>
              <a:buClr>
                <a:srgbClr val="92D050"/>
              </a:buClr>
              <a:defRPr/>
            </a:pPr>
            <a:endParaRPr lang="en-US" sz="1200" dirty="0">
              <a:solidFill>
                <a:srgbClr val="5AAA7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3363" indent="-4763">
              <a:spcBef>
                <a:spcPts val="0"/>
              </a:spcBef>
              <a:buClr>
                <a:srgbClr val="92D050"/>
              </a:buClr>
              <a:defRPr/>
            </a:pP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20</a:t>
            </a:r>
            <a:r>
              <a:rPr lang="en-US" sz="16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2020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9501F-3923-4779-AB0A-FC4063FD94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75" y="295971"/>
            <a:ext cx="3657917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72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8C5C333-A59D-4F2B-9A5E-262F8E806A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52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1E5402F-7E95-42CE-A671-4720CE97F5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7521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35E15F0-0F1E-4543-B005-3C1041D40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325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5375192-829F-422F-9FDE-F1AE5CEE31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697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5BC8938-6616-4941-9242-2269181582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84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BBE874-7A31-4318-A61E-B095FC3A5D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575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07EEBE0-2E15-489A-A84B-DE13176631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82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10" y="30794"/>
            <a:ext cx="10220326" cy="752475"/>
          </a:xfrm>
        </p:spPr>
        <p:txBody>
          <a:bodyPr/>
          <a:lstStyle/>
          <a:p>
            <a:pPr marL="0"/>
            <a:r>
              <a:rPr lang="en-US" dirty="0">
                <a:ea typeface="Segoe UI Black" panose="020B0A02040204020203" pitchFamily="34" charset="0"/>
                <a:cs typeface="Segoe UI Semibold" panose="020B0702040204020203" pitchFamily="34" charset="0"/>
              </a:rPr>
              <a:t>Next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60EDA-8629-4FA5-998D-EC32F1F2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2670603"/>
            <a:ext cx="11303726" cy="418739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34356C3-9832-41E6-BF5C-566B9966B2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3173" y="754054"/>
            <a:ext cx="10241281" cy="4035875"/>
          </a:xfrm>
        </p:spPr>
        <p:txBody>
          <a:bodyPr/>
          <a:lstStyle/>
          <a:p>
            <a:r>
              <a:rPr lang="en-US" dirty="0"/>
              <a:t>Presentation(s) to South Burlington City Council (ongoing)</a:t>
            </a:r>
          </a:p>
          <a:p>
            <a:pPr>
              <a:spcBef>
                <a:spcPts val="600"/>
              </a:spcBef>
            </a:pPr>
            <a:r>
              <a:rPr lang="en-US" dirty="0"/>
              <a:t>Advisory Committee Meeting #3 (June)</a:t>
            </a:r>
          </a:p>
          <a:p>
            <a:pPr lvl="1"/>
            <a:r>
              <a:rPr lang="en-US" i="1" dirty="0"/>
              <a:t>Finalize Vision, Goals, and Objectives</a:t>
            </a:r>
          </a:p>
          <a:p>
            <a:pPr lvl="1"/>
            <a:r>
              <a:rPr lang="en-US" i="1" dirty="0"/>
              <a:t>Final List of 2-3 Interchanges to Advance to Second Round Evaluation</a:t>
            </a:r>
          </a:p>
          <a:p>
            <a:pPr>
              <a:spcBef>
                <a:spcPts val="600"/>
              </a:spcBef>
            </a:pPr>
            <a:r>
              <a:rPr lang="en-US" dirty="0"/>
              <a:t>Delphi Panel (July)</a:t>
            </a:r>
          </a:p>
        </p:txBody>
      </p:sp>
    </p:spTree>
    <p:extLst>
      <p:ext uri="{BB962C8B-B14F-4D97-AF65-F5344CB8AC3E}">
        <p14:creationId xmlns:p14="http://schemas.microsoft.com/office/powerpoint/2010/main" val="270017538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ABBFF06-BBF3-4B01-BC3F-AF6F345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1369"/>
            <a:ext cx="11763375" cy="601075"/>
          </a:xfrm>
        </p:spPr>
        <p:txBody>
          <a:bodyPr/>
          <a:lstStyle/>
          <a:p>
            <a:pPr marL="344488" lvl="0" indent="-344488">
              <a:lnSpc>
                <a:spcPct val="150000"/>
              </a:lnSpc>
            </a:pPr>
            <a:r>
              <a:rPr lang="en-US" sz="3200" dirty="0">
                <a:cs typeface="Segoe UI Semibold" panose="020B0702040204020203" pitchFamily="34" charset="0"/>
              </a:rPr>
              <a:t>First Round Stakeholder &amp; Public Input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60AA58-7DAB-4FE2-91DE-CB48922E3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869" y="1167485"/>
            <a:ext cx="10058270" cy="4035875"/>
          </a:xfrm>
        </p:spPr>
        <p:txBody>
          <a:bodyPr/>
          <a:lstStyle/>
          <a:p>
            <a:r>
              <a:rPr lang="en-US" dirty="0"/>
              <a:t>Public Outreach</a:t>
            </a:r>
          </a:p>
          <a:p>
            <a:pPr lvl="1"/>
            <a:r>
              <a:rPr lang="en-US" dirty="0"/>
              <a:t>South Burlington: January 31, 2020</a:t>
            </a:r>
          </a:p>
          <a:p>
            <a:pPr lvl="1"/>
            <a:r>
              <a:rPr lang="en-US" dirty="0"/>
              <a:t>Williston Town Hall, February 13, 2020</a:t>
            </a:r>
          </a:p>
          <a:p>
            <a:pPr lvl="1"/>
            <a:r>
              <a:rPr lang="en-US" dirty="0"/>
              <a:t>Winooski: Winooski City Hall, March 11, 2020</a:t>
            </a:r>
          </a:p>
          <a:p>
            <a:pPr lvl="1"/>
            <a:r>
              <a:rPr lang="en-US" dirty="0"/>
              <a:t>Envision89.com</a:t>
            </a:r>
          </a:p>
          <a:p>
            <a:pPr lvl="2"/>
            <a:r>
              <a:rPr lang="en-US" dirty="0"/>
              <a:t>Website Comment Form</a:t>
            </a:r>
          </a:p>
          <a:p>
            <a:pPr lvl="2"/>
            <a:r>
              <a:rPr lang="en-US" dirty="0"/>
              <a:t>Website Survey</a:t>
            </a:r>
          </a:p>
          <a:p>
            <a:r>
              <a:rPr lang="en-US" dirty="0"/>
              <a:t>309 individual comments received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2E886-2D5D-452E-A403-DEE0A5B5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39" y="4060939"/>
            <a:ext cx="5223657" cy="2535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F1397B-D210-488B-9A00-6A1D38E7B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237" y="1167485"/>
            <a:ext cx="4405905" cy="522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7449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ABBFF06-BBF3-4B01-BC3F-AF6F345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1369"/>
            <a:ext cx="11763375" cy="601075"/>
          </a:xfrm>
        </p:spPr>
        <p:txBody>
          <a:bodyPr/>
          <a:lstStyle/>
          <a:p>
            <a:pPr marL="344488" lvl="0" indent="-344488">
              <a:lnSpc>
                <a:spcPct val="150000"/>
              </a:lnSpc>
            </a:pPr>
            <a:r>
              <a:rPr lang="en-US" sz="3200" dirty="0">
                <a:cs typeface="Segoe UI Semibold" panose="020B0702040204020203" pitchFamily="34" charset="0"/>
              </a:rPr>
              <a:t>First Round Stakeholder &amp; Public Input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60AA58-7DAB-4FE2-91DE-CB48922E3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869" y="1167485"/>
            <a:ext cx="10058270" cy="4035875"/>
          </a:xfrm>
        </p:spPr>
        <p:txBody>
          <a:bodyPr/>
          <a:lstStyle/>
          <a:p>
            <a:r>
              <a:rPr lang="en-US" dirty="0"/>
              <a:t>Public Outreach</a:t>
            </a:r>
          </a:p>
          <a:p>
            <a:pPr lvl="1"/>
            <a:r>
              <a:rPr lang="en-US" dirty="0"/>
              <a:t>South Burlington: January 31, 2020</a:t>
            </a:r>
          </a:p>
          <a:p>
            <a:pPr lvl="1"/>
            <a:r>
              <a:rPr lang="en-US" dirty="0"/>
              <a:t>Williston Town Hall, February 13, 2020</a:t>
            </a:r>
          </a:p>
          <a:p>
            <a:pPr lvl="1"/>
            <a:r>
              <a:rPr lang="en-US" dirty="0"/>
              <a:t>Winooski: Winooski City Hall, March 11, 2020</a:t>
            </a:r>
          </a:p>
          <a:p>
            <a:pPr lvl="1"/>
            <a:r>
              <a:rPr lang="en-US" dirty="0"/>
              <a:t>Envision89.com</a:t>
            </a:r>
          </a:p>
          <a:p>
            <a:pPr lvl="2"/>
            <a:r>
              <a:rPr lang="en-US" dirty="0"/>
              <a:t>Website Comment Form</a:t>
            </a:r>
          </a:p>
          <a:p>
            <a:pPr lvl="2"/>
            <a:r>
              <a:rPr lang="en-US" dirty="0"/>
              <a:t>Website Survey</a:t>
            </a:r>
          </a:p>
          <a:p>
            <a:r>
              <a:rPr lang="en-US" dirty="0"/>
              <a:t>309 individual comments received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6052A-E159-485B-9BFA-369AC917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37" y="1167485"/>
            <a:ext cx="4405905" cy="522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042B9-3CED-4264-9F4F-A59BDE8DEC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8" y="4062981"/>
            <a:ext cx="6360119" cy="2692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4185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6C7AFB-CD6F-405C-B936-3B4FFC555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" b="7570"/>
          <a:stretch/>
        </p:blipFill>
        <p:spPr>
          <a:xfrm>
            <a:off x="43373" y="0"/>
            <a:ext cx="12105251" cy="68729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60ECCD-F832-4C63-9AD9-404C1F3F7516}"/>
              </a:ext>
            </a:extLst>
          </p:cNvPr>
          <p:cNvSpPr/>
          <p:nvPr/>
        </p:nvSpPr>
        <p:spPr>
          <a:xfrm>
            <a:off x="3763787" y="2480819"/>
            <a:ext cx="3046315" cy="4001729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D0E2AA-4EAF-43F1-957A-141EC00FC2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834" y="6102963"/>
            <a:ext cx="3533037" cy="5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09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C3AED2-2DB0-4449-8933-AB06BE447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" b="7570"/>
          <a:stretch/>
        </p:blipFill>
        <p:spPr>
          <a:xfrm>
            <a:off x="43373" y="0"/>
            <a:ext cx="12105251" cy="6872979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6C7AFB-CD6F-405C-B936-3B4FFC555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36357" r="44101" b="12554"/>
          <a:stretch/>
        </p:blipFill>
        <p:spPr>
          <a:xfrm>
            <a:off x="3763787" y="2480819"/>
            <a:ext cx="3046315" cy="4001729"/>
          </a:xfrm>
          <a:prstGeom prst="round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60ECCD-F832-4C63-9AD9-404C1F3F7516}"/>
              </a:ext>
            </a:extLst>
          </p:cNvPr>
          <p:cNvSpPr/>
          <p:nvPr/>
        </p:nvSpPr>
        <p:spPr>
          <a:xfrm>
            <a:off x="3763787" y="2480819"/>
            <a:ext cx="3046315" cy="4001729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CC37273-CEC0-4166-86DF-F52F8514D7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2422" y="2371196"/>
            <a:ext cx="5093882" cy="4220973"/>
          </a:xfrm>
          <a:solidFill>
            <a:srgbClr val="ECF0E5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/>
              <a:t>Completed Task 2</a:t>
            </a:r>
          </a:p>
          <a:p>
            <a:pPr marL="566738" lvl="1" indent="-342900">
              <a:buFont typeface="Wingdings" panose="05000000000000000000" pitchFamily="2" charset="2"/>
              <a:buChar char="ü"/>
            </a:pPr>
            <a:r>
              <a:rPr lang="en-US" sz="1600" dirty="0"/>
              <a:t>Existing Conditions and Future Base Evaluation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dirty="0"/>
              <a:t>Completed Task 3</a:t>
            </a:r>
          </a:p>
          <a:p>
            <a:pPr marL="566738" lvl="1" indent="-342900">
              <a:buFont typeface="Wingdings" panose="05000000000000000000" pitchFamily="2" charset="2"/>
              <a:buChar char="ü"/>
            </a:pPr>
            <a:r>
              <a:rPr lang="en-US" sz="1600" dirty="0"/>
              <a:t>Refined Vision, Goals &amp; Objectives</a:t>
            </a:r>
          </a:p>
          <a:p>
            <a:pPr marL="566738" lvl="1" indent="-342900">
              <a:buFont typeface="Wingdings" panose="05000000000000000000" pitchFamily="2" charset="2"/>
              <a:buChar char="ü"/>
            </a:pPr>
            <a:r>
              <a:rPr lang="en-US" sz="1600" dirty="0"/>
              <a:t>Three Public Meetings &amp; Stakeholder Engagement (CVRPC, ACRPC, South Burlington City Council)</a:t>
            </a:r>
          </a:p>
          <a:p>
            <a:pPr marL="342900" indent="-342900"/>
            <a:r>
              <a:rPr lang="en-US" sz="1800" b="1" dirty="0"/>
              <a:t>Task 4</a:t>
            </a:r>
          </a:p>
          <a:p>
            <a:pPr marL="566738" lvl="1" indent="-342900">
              <a:buFont typeface="Wingdings" panose="05000000000000000000" pitchFamily="2" charset="2"/>
              <a:buChar char="ü"/>
            </a:pPr>
            <a:r>
              <a:rPr lang="en-US" sz="1600" dirty="0"/>
              <a:t>First Round Interchange Screening Evaluation (7 Interchanges) </a:t>
            </a:r>
          </a:p>
          <a:p>
            <a:pPr marL="566738" lvl="1" indent="-342900">
              <a:buFont typeface="Wingdings" panose="05000000000000000000" pitchFamily="2" charset="2"/>
              <a:buChar char="ü"/>
            </a:pPr>
            <a:r>
              <a:rPr lang="en-US" sz="1600" dirty="0"/>
              <a:t>Second Round Interchange Screening Evaluation (4 Interchanges)</a:t>
            </a:r>
          </a:p>
          <a:p>
            <a:pPr marL="566738" lvl="1" indent="-342900"/>
            <a:endParaRPr lang="en-US" sz="1600" b="1" dirty="0"/>
          </a:p>
          <a:p>
            <a:pPr marL="342900" indent="-342900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374995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ABBFF06-BBF3-4B01-BC3F-AF6F345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1369"/>
            <a:ext cx="11763375" cy="601075"/>
          </a:xfrm>
        </p:spPr>
        <p:txBody>
          <a:bodyPr/>
          <a:lstStyle/>
          <a:p>
            <a:pPr marL="344488" lvl="0" indent="-344488">
              <a:lnSpc>
                <a:spcPct val="150000"/>
              </a:lnSpc>
            </a:pPr>
            <a:r>
              <a:rPr lang="en-US" sz="3200" dirty="0">
                <a:cs typeface="Segoe UI Semibold" panose="020B0702040204020203" pitchFamily="34" charset="0"/>
              </a:rPr>
              <a:t>Interchange Screening Evaluation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459946-800D-4842-9153-B6A9913F45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3766"/>
            <a:ext cx="1934662" cy="66423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60AA58-7DAB-4FE2-91DE-CB48922E3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9959"/>
            <a:ext cx="12059468" cy="5043807"/>
          </a:xfrm>
        </p:spPr>
        <p:txBody>
          <a:bodyPr/>
          <a:lstStyle/>
          <a:p>
            <a:pPr marL="687388" indent="-347663"/>
            <a:r>
              <a:rPr lang="en-US" sz="2400" b="1" dirty="0"/>
              <a:t>Two-step Process to Develop Recommendations for the I-89 Corridor Plan</a:t>
            </a:r>
          </a:p>
          <a:p>
            <a:pPr marL="102711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Interchange Recommendations</a:t>
            </a:r>
          </a:p>
          <a:p>
            <a:pPr marL="1376363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First Round “High-Level” Interchange Screening</a:t>
            </a:r>
          </a:p>
          <a:p>
            <a:pPr marL="1376363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Second Round Interchange Evaluation</a:t>
            </a:r>
          </a:p>
          <a:p>
            <a:pPr marL="1027113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Full Recommendations (inclusive of interchanges and other improvements</a:t>
            </a:r>
            <a:r>
              <a:rPr lang="en-US" dirty="0"/>
              <a:t>)</a:t>
            </a:r>
          </a:p>
          <a:p>
            <a:pPr marL="687388" indent="-347663"/>
            <a:r>
              <a:rPr lang="en-US" sz="2400" b="1" dirty="0"/>
              <a:t>First Round “High Level” Interchange Screening</a:t>
            </a:r>
          </a:p>
          <a:p>
            <a:pPr marL="974725" lvl="1" indent="-342900">
              <a:spcAft>
                <a:spcPts val="600"/>
              </a:spcAft>
            </a:pPr>
            <a:r>
              <a:rPr lang="en-US" sz="2000" dirty="0"/>
              <a:t>High level screening of seven new or expanded interchanges: </a:t>
            </a:r>
            <a:r>
              <a:rPr lang="en-US" sz="2000" b="1" dirty="0"/>
              <a:t>10A </a:t>
            </a:r>
            <a:r>
              <a:rPr lang="en-US" sz="2000" dirty="0"/>
              <a:t>(</a:t>
            </a:r>
            <a:r>
              <a:rPr lang="en-US" sz="2000" b="1" dirty="0"/>
              <a:t>Bolton), 12B (VT116), Full 13, U-Turn on I-189, 14N (Airport), Full 15, 17N (Milton)</a:t>
            </a:r>
          </a:p>
          <a:p>
            <a:pPr marL="974725" lvl="1" indent="-342900">
              <a:spcAft>
                <a:spcPts val="600"/>
              </a:spcAft>
            </a:pPr>
            <a:r>
              <a:rPr lang="en-US" sz="2000" dirty="0"/>
              <a:t>Utilized previous interchange scoping / feasibility studies for interchange configuration, impacts, and cost</a:t>
            </a:r>
          </a:p>
          <a:p>
            <a:pPr marL="974725" lvl="1" indent="-342900">
              <a:spcAft>
                <a:spcPts val="600"/>
              </a:spcAft>
            </a:pPr>
            <a:r>
              <a:rPr lang="en-US" sz="2000" dirty="0"/>
              <a:t>Evaluation metrics tied to project goals</a:t>
            </a:r>
          </a:p>
          <a:p>
            <a:pPr marL="974725" lvl="1" indent="-342900">
              <a:spcAft>
                <a:spcPts val="600"/>
              </a:spcAft>
            </a:pPr>
            <a:r>
              <a:rPr lang="en-US" sz="2000" dirty="0"/>
              <a:t>Double weighting for metrics tied to Exit 14 impacts &amp; consistency with Regional Plan</a:t>
            </a:r>
          </a:p>
          <a:p>
            <a:pPr marL="974725" lvl="1" indent="-342900"/>
            <a:endParaRPr lang="en-US" dirty="0"/>
          </a:p>
          <a:p>
            <a:pPr marL="974725" lvl="1" indent="-342900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7762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ABBFF06-BBF3-4B01-BC3F-AF6F345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0"/>
            <a:ext cx="12182475" cy="601075"/>
          </a:xfrm>
        </p:spPr>
        <p:txBody>
          <a:bodyPr/>
          <a:lstStyle/>
          <a:p>
            <a:pPr marL="344488" lvl="0" indent="-344488" algn="ctr">
              <a:lnSpc>
                <a:spcPct val="150000"/>
              </a:lnSpc>
            </a:pPr>
            <a:r>
              <a:rPr lang="en-US" sz="3200" dirty="0">
                <a:cs typeface="Segoe UI Semibold" panose="020B0702040204020203" pitchFamily="34" charset="0"/>
              </a:rPr>
              <a:t>Draft First Round Interchange Screening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546FE-84EF-4C21-B975-D05764A8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708" y="1260019"/>
            <a:ext cx="10238189" cy="5526687"/>
          </a:xfrm>
          <a:prstGeom prst="rect">
            <a:avLst/>
          </a:prstGeom>
        </p:spPr>
      </p:pic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BC2FAFE7-9F90-4C7A-8913-959876C8CD31}"/>
              </a:ext>
            </a:extLst>
          </p:cNvPr>
          <p:cNvSpPr/>
          <p:nvPr/>
        </p:nvSpPr>
        <p:spPr>
          <a:xfrm>
            <a:off x="164409" y="5934255"/>
            <a:ext cx="1480459" cy="601076"/>
          </a:xfrm>
          <a:prstGeom prst="borderCallout2">
            <a:avLst>
              <a:gd name="adj1" fmla="val 24545"/>
              <a:gd name="adj2" fmla="val 98137"/>
              <a:gd name="adj3" fmla="val 24680"/>
              <a:gd name="adj4" fmla="val 107818"/>
              <a:gd name="adj5" fmla="val 67586"/>
              <a:gd name="adj6" fmla="val 119804"/>
            </a:avLst>
          </a:prstGeom>
          <a:solidFill>
            <a:schemeClr val="tx1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1400" b="1" dirty="0">
                <a:latin typeface="Arial Narrow" panose="020B0606020202030204" pitchFamily="34" charset="0"/>
              </a:rPr>
              <a:t>Double weighting of these metrics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765F5362-9310-49BB-813F-2A52CE81234D}"/>
              </a:ext>
            </a:extLst>
          </p:cNvPr>
          <p:cNvSpPr/>
          <p:nvPr/>
        </p:nvSpPr>
        <p:spPr>
          <a:xfrm>
            <a:off x="65104" y="1693820"/>
            <a:ext cx="1579764" cy="601075"/>
          </a:xfrm>
          <a:prstGeom prst="borderCallout2">
            <a:avLst>
              <a:gd name="adj1" fmla="val 24545"/>
              <a:gd name="adj2" fmla="val 98137"/>
              <a:gd name="adj3" fmla="val 24681"/>
              <a:gd name="adj4" fmla="val 107076"/>
              <a:gd name="adj5" fmla="val 87870"/>
              <a:gd name="adj6" fmla="val 122157"/>
            </a:avLst>
          </a:prstGeom>
          <a:solidFill>
            <a:schemeClr val="tx1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1400" b="1" dirty="0">
                <a:latin typeface="Arial Narrow" panose="020B0606020202030204" pitchFamily="34" charset="0"/>
              </a:rPr>
              <a:t>Evaluation metrics organized by Goals</a:t>
            </a:r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132B9DA8-4241-4D3C-AAE9-74B9B1120484}"/>
              </a:ext>
            </a:extLst>
          </p:cNvPr>
          <p:cNvSpPr/>
          <p:nvPr/>
        </p:nvSpPr>
        <p:spPr>
          <a:xfrm>
            <a:off x="7219195" y="915039"/>
            <a:ext cx="1579764" cy="232408"/>
          </a:xfrm>
          <a:prstGeom prst="borderCallout2">
            <a:avLst>
              <a:gd name="adj1" fmla="val 24545"/>
              <a:gd name="adj2" fmla="val 98137"/>
              <a:gd name="adj3" fmla="val 24681"/>
              <a:gd name="adj4" fmla="val 107076"/>
              <a:gd name="adj5" fmla="val 338926"/>
              <a:gd name="adj6" fmla="val 136490"/>
            </a:avLst>
          </a:prstGeom>
          <a:solidFill>
            <a:schemeClr val="tx1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1400" b="1" dirty="0">
                <a:latin typeface="Arial Narrow" panose="020B0606020202030204" pitchFamily="34" charset="0"/>
              </a:rPr>
              <a:t>Seven Interchanges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21DC5E38-A870-499D-BD53-AF0B4EFC7369}"/>
              </a:ext>
            </a:extLst>
          </p:cNvPr>
          <p:cNvSpPr/>
          <p:nvPr/>
        </p:nvSpPr>
        <p:spPr>
          <a:xfrm>
            <a:off x="5799909" y="4653740"/>
            <a:ext cx="1531655" cy="944241"/>
          </a:xfrm>
          <a:prstGeom prst="borderCallout2">
            <a:avLst>
              <a:gd name="adj1" fmla="val 24545"/>
              <a:gd name="adj2" fmla="val 98137"/>
              <a:gd name="adj3" fmla="val 24681"/>
              <a:gd name="adj4" fmla="val 107076"/>
              <a:gd name="adj5" fmla="val 94230"/>
              <a:gd name="adj6" fmla="val 167658"/>
            </a:avLst>
          </a:prstGeom>
          <a:solidFill>
            <a:schemeClr val="tx1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1400" b="1" dirty="0">
                <a:latin typeface="Arial Narrow" panose="020B0606020202030204" pitchFamily="34" charset="0"/>
              </a:rPr>
              <a:t>Each metric value assigned a score from 0 (white) to 4 (dark blue)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8D56BDF1-B29E-408B-A3D6-51421E7CA01B}"/>
              </a:ext>
            </a:extLst>
          </p:cNvPr>
          <p:cNvSpPr/>
          <p:nvPr/>
        </p:nvSpPr>
        <p:spPr>
          <a:xfrm>
            <a:off x="1502018" y="915039"/>
            <a:ext cx="1579764" cy="232408"/>
          </a:xfrm>
          <a:prstGeom prst="borderCallout2">
            <a:avLst>
              <a:gd name="adj1" fmla="val 24545"/>
              <a:gd name="adj2" fmla="val 98137"/>
              <a:gd name="adj3" fmla="val 24681"/>
              <a:gd name="adj4" fmla="val 107076"/>
              <a:gd name="adj5" fmla="val 451339"/>
              <a:gd name="adj6" fmla="val 122157"/>
            </a:avLst>
          </a:prstGeom>
          <a:solidFill>
            <a:schemeClr val="tx1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1400" b="1" dirty="0">
                <a:latin typeface="Arial Narrow" panose="020B0606020202030204" pitchFamily="34" charset="0"/>
              </a:rPr>
              <a:t>Metric descriptions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DD3AA4DD-BC3F-4563-B952-DFC419E87656}"/>
              </a:ext>
            </a:extLst>
          </p:cNvPr>
          <p:cNvSpPr/>
          <p:nvPr/>
        </p:nvSpPr>
        <p:spPr>
          <a:xfrm>
            <a:off x="5982789" y="2520774"/>
            <a:ext cx="1348775" cy="944241"/>
          </a:xfrm>
          <a:prstGeom prst="borderCallout2">
            <a:avLst>
              <a:gd name="adj1" fmla="val 24545"/>
              <a:gd name="adj2" fmla="val 98137"/>
              <a:gd name="adj3" fmla="val 24681"/>
              <a:gd name="adj4" fmla="val 107076"/>
              <a:gd name="adj5" fmla="val 92385"/>
              <a:gd name="adj6" fmla="val 158362"/>
            </a:avLst>
          </a:prstGeom>
          <a:solidFill>
            <a:schemeClr val="tx1"/>
          </a:solidFill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1400" b="1" dirty="0">
                <a:latin typeface="Arial Narrow" panose="020B0606020202030204" pitchFamily="34" charset="0"/>
              </a:rPr>
              <a:t>Greyed-out rows provided for information only (i.e. not scored)</a:t>
            </a:r>
          </a:p>
        </p:txBody>
      </p:sp>
    </p:spTree>
    <p:extLst>
      <p:ext uri="{BB962C8B-B14F-4D97-AF65-F5344CB8AC3E}">
        <p14:creationId xmlns:p14="http://schemas.microsoft.com/office/powerpoint/2010/main" val="35835578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ABBFF06-BBF3-4B01-BC3F-AF6F345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369"/>
            <a:ext cx="12182475" cy="601075"/>
          </a:xfrm>
        </p:spPr>
        <p:txBody>
          <a:bodyPr/>
          <a:lstStyle/>
          <a:p>
            <a:pPr marL="344488" lvl="0" indent="-344488" algn="ctr">
              <a:lnSpc>
                <a:spcPct val="150000"/>
              </a:lnSpc>
            </a:pPr>
            <a:r>
              <a:rPr lang="en-US" sz="3200" dirty="0">
                <a:cs typeface="Segoe UI Semibold" panose="020B0702040204020203" pitchFamily="34" charset="0"/>
              </a:rPr>
              <a:t>Draft First Round Interchange Screening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546FE-84EF-4C21-B975-D05764A8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3" y="1069944"/>
            <a:ext cx="10807883" cy="55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50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C13BBB-00E1-4229-93CD-97FAC6091631}"/>
              </a:ext>
            </a:extLst>
          </p:cNvPr>
          <p:cNvSpPr/>
          <p:nvPr/>
        </p:nvSpPr>
        <p:spPr>
          <a:xfrm>
            <a:off x="4925684" y="3088928"/>
            <a:ext cx="3303917" cy="4744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CA075-1C25-4484-85D1-DA2B03236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23" y="2121900"/>
            <a:ext cx="11740153" cy="206986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E4A16B3-2E98-47C2-B4F1-1E0FA2F8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1369"/>
            <a:ext cx="11763375" cy="601075"/>
          </a:xfrm>
        </p:spPr>
        <p:txBody>
          <a:bodyPr/>
          <a:lstStyle/>
          <a:p>
            <a:pPr marL="344488" lvl="0" indent="-344488">
              <a:lnSpc>
                <a:spcPct val="150000"/>
              </a:lnSpc>
            </a:pPr>
            <a:r>
              <a:rPr lang="en-US" sz="3200" dirty="0">
                <a:cs typeface="Segoe UI Semibold" panose="020B0702040204020203" pitchFamily="34" charset="0"/>
              </a:rPr>
              <a:t>Draft First Round Interchange Screening Evaluation</a:t>
            </a:r>
          </a:p>
        </p:txBody>
      </p:sp>
    </p:spTree>
    <p:extLst>
      <p:ext uri="{BB962C8B-B14F-4D97-AF65-F5344CB8AC3E}">
        <p14:creationId xmlns:p14="http://schemas.microsoft.com/office/powerpoint/2010/main" val="33167836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760F-FDC4-4717-9E12-FF6E5473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053"/>
            <a:ext cx="11711232" cy="1143000"/>
          </a:xfrm>
        </p:spPr>
        <p:txBody>
          <a:bodyPr/>
          <a:lstStyle/>
          <a:p>
            <a:r>
              <a:rPr lang="en-US" sz="3200" dirty="0"/>
              <a:t>I-89 Technical Committee Recommendation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58D65-70E6-484C-981B-BDE714E55E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317" y="1355270"/>
            <a:ext cx="10058270" cy="49231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Interchanges to Move forward to Round 2 Evaluation: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Exit 12B – New Interchange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Exit 13 – Full Service Interchange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Exit 14 Improvements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Recommendations will be presented to the South Burlington City Council for their input (early June)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Recommendations will be presented to the I-89 Advisory Committee for consideration and approval (end of June)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9371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843A9C-A550-47DF-9C2D-540FA466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2229"/>
            <a:ext cx="10972800" cy="235268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5400" dirty="0">
                <a:latin typeface="Book Antiqua" panose="02040602050305030304" pitchFamily="18" charset="0"/>
              </a:rPr>
              <a:t>Thank you!</a:t>
            </a:r>
            <a:br>
              <a:rPr lang="en-US" sz="5400" dirty="0">
                <a:latin typeface="Book Antiqua" panose="02040602050305030304" pitchFamily="18" charset="0"/>
              </a:rPr>
            </a:br>
            <a:r>
              <a:rPr lang="en-US" sz="4400" i="1" dirty="0">
                <a:latin typeface="Book Antiqua" panose="02040602050305030304" pitchFamily="18" charset="0"/>
              </a:rPr>
              <a:t>https://envision89.com/</a:t>
            </a:r>
          </a:p>
        </p:txBody>
      </p:sp>
    </p:spTree>
    <p:extLst>
      <p:ext uri="{BB962C8B-B14F-4D97-AF65-F5344CB8AC3E}">
        <p14:creationId xmlns:p14="http://schemas.microsoft.com/office/powerpoint/2010/main" val="4961323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  <a:tailEnd type="arrow"/>
        </a:ln>
      </a:spPr>
      <a:bodyPr rtlCol="0" anchor="ctr"/>
      <a:lstStyle>
        <a:defPPr algn="ctr">
          <a:defRPr sz="1050" b="1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1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710A3E36-ADCA-420B-8732-14000F50E0C5}" vid="{F7972C76-77B3-4B70-B48A-60283D219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B821F347263B428252048F3171EA04" ma:contentTypeVersion="0" ma:contentTypeDescription="Create a new document." ma:contentTypeScope="" ma:versionID="bff958581f51c69bb2c5c1e87d2fd0c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C5096A3-1392-418D-8214-262550B6E7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97CE3C-6ABB-408B-A5C0-9D03928A4EA6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3E3CB2-CF8E-4E98-8A65-6D989EAE6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VHB_PPT_Template_2019</Template>
  <TotalTime>5984</TotalTime>
  <Words>449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Book Antiqua</vt:lpstr>
      <vt:lpstr>Calibri</vt:lpstr>
      <vt:lpstr>Segoe UI</vt:lpstr>
      <vt:lpstr>Segoe UI Semibold</vt:lpstr>
      <vt:lpstr>Segoe UI Semilight</vt:lpstr>
      <vt:lpstr>Wingdings</vt:lpstr>
      <vt:lpstr>Title and content</vt:lpstr>
      <vt:lpstr>PowerPoint Presentation</vt:lpstr>
      <vt:lpstr>PowerPoint Presentation</vt:lpstr>
      <vt:lpstr>PowerPoint Presentation</vt:lpstr>
      <vt:lpstr>Interchange Screening Evaluation</vt:lpstr>
      <vt:lpstr>Draft First Round Interchange Screening Evaluation</vt:lpstr>
      <vt:lpstr>Draft First Round Interchange Screening Evaluation</vt:lpstr>
      <vt:lpstr>Draft First Round Interchange Screening Evaluation</vt:lpstr>
      <vt:lpstr>I-89 Technical Committee Recommendation &amp; Next Steps</vt:lpstr>
      <vt:lpstr>Thank you! https://envision89.com/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First Round Stakeholder &amp; Public Input</vt:lpstr>
      <vt:lpstr>First Round Stakeholder &amp; Public Input</vt:lpstr>
    </vt:vector>
  </TitlesOfParts>
  <Company>Vanasse Hangen Brustlin,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Saladino, David</dc:creator>
  <cp:lastModifiedBy>Eleni Churchill</cp:lastModifiedBy>
  <cp:revision>213</cp:revision>
  <cp:lastPrinted>2019-10-07T00:36:10Z</cp:lastPrinted>
  <dcterms:created xsi:type="dcterms:W3CDTF">2019-05-10T14:56:03Z</dcterms:created>
  <dcterms:modified xsi:type="dcterms:W3CDTF">2020-05-20T16:40:59Z</dcterms:modified>
</cp:coreProperties>
</file>