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58" r:id="rId3"/>
    <p:sldId id="265" r:id="rId4"/>
    <p:sldId id="285" r:id="rId5"/>
    <p:sldId id="261" r:id="rId6"/>
    <p:sldId id="262" r:id="rId7"/>
    <p:sldId id="264" r:id="rId8"/>
    <p:sldId id="266" r:id="rId9"/>
    <p:sldId id="267" r:id="rId10"/>
    <p:sldId id="26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713E5B-B4D1-DBDC-5E6C-6E4B1E4461C1}" name="Ann Janda" initials="AJ" userId="S::ajanda@ccrpcvt.org::bd8485fd-79b7-41b3-90ea-972b4d549b1a" providerId="AD"/>
  <p188:author id="{28802089-0FB7-847F-495B-6F1193FC7097}" name="Regina Mahony" initials="RM" userId="S::rmahony@ccrpcvt.org::d5a88564-9e46-4128-86b7-387dbce612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3T18:31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2254 209 24575,'-157'2'0,"-166"-4"0,278-3 0,1-2 0,-56-15 0,-55-9 0,70 20 0,25 2 0,-89-1 0,120 11 0,0-2 0,-1 1 0,1 2 0,0 0 0,0 3 0,0 0 0,-43 14 0,-151 55 0,175-62 0,-17 5 0,-1-3 0,-69 6 0,116-19 0,0 0 0,-1-1 0,1-1 0,-1-1 0,1 0 0,0-2 0,0 0 0,0-1 0,0-1 0,1 0 0,-29-16 0,31 14 0,-6-7 0,22 14 0,0 0 0,0 0 0,0 0 0,0 0 0,1 0 0,-1 0 0,0 0 0,1 1 0,-1-1 0,0 0 0,1 0 0,-1 0 0,1 0 0,-1 0 0,1 1 0,-1-1 0,1 0 0,0 0 0,0 1 0,-1-1 0,1 0 0,0 1 0,0-1 0,-1 1 0,1-1 0,0 1 0,0 0 0,2-1 0,20-14 0,-1 0 0,0-2 0,-1 0 0,-1-1 0,-1-1 0,33-41 0,-51 59 0,-1 0 0,1 0 0,0 0 0,0 0 0,0 0 0,-1 0 0,1 0 0,0-1 0,-1 1 0,1 0 0,-1 0 0,1-1 0,-1 1 0,0 0 0,1-1 0,-1 1 0,0 0 0,0-1 0,0-1 0,-1 3 0,0 0 0,0-1 0,1 1 0,-1 0 0,0 0 0,0 0 0,0 0 0,1 0 0,-1 0 0,0 0 0,0 0 0,0 0 0,1 0 0,-1 0 0,0 0 0,0 1 0,0-1 0,1 0 0,-1 1 0,0-1 0,-1 1 0,-51 32 0,43-27 0,-1 1 0,1-1 0,-1-1 0,-12 5 0,13-7 0,0 2 0,1-1 0,0 1 0,0 0 0,-14 11 0,21-13 0,-1-1 0,1 1 0,-1 0 0,1 0 0,0 0 0,0 0 0,1 0 0,-1 0 0,1 1 0,-1-1 0,1 1 0,0-1 0,0 1 0,0-1 0,1 1 0,-1 0 0,1-1 0,0 1 0,0 0 0,1 5 0,2 1 0,-1-1 0,1 0 0,1 1 0,0-1 0,0-1 0,1 1 0,0 0 0,0-1 0,1 0 0,0 0 0,1-1 0,9 9 0,24 33 0,67 90 0,-64-89-1365,-32-41-5461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A1BEB-DB73-42F1-AC15-BCCC00F84A7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FC0A7-82A8-470F-9F1D-B5BDC1E0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48ED2-DF19-431F-9436-1F980E447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398" y="1298448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Draft </a:t>
            </a:r>
            <a:r>
              <a:rPr lang="en-US" sz="4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 </a:t>
            </a:r>
            <a:br>
              <a:rPr lang="en-US" sz="4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Comprehensive Energy Plan (CEP)  </a:t>
            </a:r>
            <a:br>
              <a:rPr lang="en-US" sz="5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5000" dirty="0">
                <a:solidFill>
                  <a:schemeClr val="tx2"/>
                </a:solidFill>
              </a:rPr>
              <a:t>Debrief</a:t>
            </a:r>
            <a:br>
              <a:rPr lang="en-US" sz="5000" dirty="0">
                <a:solidFill>
                  <a:schemeClr val="tx2"/>
                </a:solidFill>
              </a:rPr>
            </a:br>
            <a:endParaRPr lang="en-US" sz="5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8413F-2A11-4369-8C89-221226B32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397" y="4670246"/>
            <a:ext cx="6714232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Prepared by Ann Janda, Energy Project Manager</a:t>
            </a:r>
          </a:p>
          <a:p>
            <a:r>
              <a:rPr lang="en-US" dirty="0">
                <a:solidFill>
                  <a:schemeClr val="accent1"/>
                </a:solidFill>
              </a:rPr>
              <a:t>Chittenden County Regional Planning Commission</a:t>
            </a:r>
          </a:p>
        </p:txBody>
      </p:sp>
    </p:spTree>
    <p:extLst>
      <p:ext uri="{BB962C8B-B14F-4D97-AF65-F5344CB8AC3E}">
        <p14:creationId xmlns:p14="http://schemas.microsoft.com/office/powerpoint/2010/main" val="68069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022-C16F-4761-A356-1CF340A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&amp; Process Energy Use</a:t>
            </a:r>
            <a:br>
              <a:rPr lang="en-US" dirty="0"/>
            </a:b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esponsible for 34% of the State’s GHG emissions.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D6030-35CF-421D-86DD-9B733DC4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4531" y="871671"/>
            <a:ext cx="7424929" cy="264065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Comprehensive Energy Plan expands the target of increasing renewable thermal and process supply to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by 2025,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45% by 2032 and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by 2042: </a:t>
            </a: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BE713-A591-46D2-8ECB-D54C4F7E9E75}"/>
              </a:ext>
            </a:extLst>
          </p:cNvPr>
          <p:cNvSpPr txBox="1"/>
          <p:nvPr/>
        </p:nvSpPr>
        <p:spPr>
          <a:xfrm>
            <a:off x="3874531" y="3329991"/>
            <a:ext cx="765703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Recommendations Include: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Weatherization (120 households by 2030)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Net Zero Energy Code by 2030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Clean Heat Standard for heating fuel 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Encouragement of cleaner fuels, such as advanced wood heat, biofuels, etc.</a:t>
            </a:r>
          </a:p>
        </p:txBody>
      </p:sp>
    </p:spTree>
    <p:extLst>
      <p:ext uri="{BB962C8B-B14F-4D97-AF65-F5344CB8AC3E}">
        <p14:creationId xmlns:p14="http://schemas.microsoft.com/office/powerpoint/2010/main" val="36486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85716-EA4E-4797-B804-C0A7AF9EF052}"/>
              </a:ext>
            </a:extLst>
          </p:cNvPr>
          <p:cNvSpPr txBox="1"/>
          <p:nvPr/>
        </p:nvSpPr>
        <p:spPr>
          <a:xfrm>
            <a:off x="1271899" y="128187"/>
            <a:ext cx="964820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Grid Evolution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6E88D-4D01-45C7-822F-46137497462D}"/>
              </a:ext>
            </a:extLst>
          </p:cNvPr>
          <p:cNvSpPr txBox="1"/>
          <p:nvPr/>
        </p:nvSpPr>
        <p:spPr>
          <a:xfrm>
            <a:off x="521292" y="668795"/>
            <a:ext cx="1094716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 Vermont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Grid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B9B15-0214-45D3-BD3E-224E48F156CB}"/>
              </a:ext>
            </a:extLst>
          </p:cNvPr>
          <p:cNvSpPr txBox="1"/>
          <p:nvPr/>
        </p:nvSpPr>
        <p:spPr>
          <a:xfrm>
            <a:off x="437902" y="1372356"/>
            <a:ext cx="4159736" cy="491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</a:rPr>
              <a:t>Hosting Capacity Issues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In Vermont, with high solar penetration, additional interconnections are limited by substation transformer thermal overloads. Upsizing substation transformers costs millions of dollars apiece.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/>
              <a:t>Future approaches to grid integration that might lower costs include dynamic PV curtailment, advanced communication and control schemes, battery storage, and new, forward-looking planning approaches. These more innovative approaches could help unlock both distribution and transmission hosting capacity.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/>
              <a:t>One starting point might be to require all distribution utilities to create and maintain publicly accessible capacity maps.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6E61C-9D88-4100-A19E-25507ACD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2" t="27539" r="17220" b="7040"/>
          <a:stretch/>
        </p:blipFill>
        <p:spPr>
          <a:xfrm>
            <a:off x="4683632" y="1291473"/>
            <a:ext cx="7047200" cy="50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2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A646-5E78-4797-A81C-2B62BBF1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Energy Plan (CEP) required to be consistent w/ requirements of the GWSA and Climate Action Plan (CAP)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required to be informed by CEP.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FE59C2-52A8-49B2-9557-B9DB8730E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51" t="18519" r="17308" b="23931"/>
          <a:stretch/>
        </p:blipFill>
        <p:spPr bwMode="auto">
          <a:xfrm>
            <a:off x="3868738" y="1086144"/>
            <a:ext cx="7315200" cy="4676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54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A37F9-46A3-468F-B71C-E7960EFB55B3}"/>
              </a:ext>
            </a:extLst>
          </p:cNvPr>
          <p:cNvSpPr txBox="1"/>
          <p:nvPr/>
        </p:nvSpPr>
        <p:spPr>
          <a:xfrm>
            <a:off x="494232" y="471574"/>
            <a:ext cx="11203536" cy="571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Targets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1600" b="1" u="sng" dirty="0"/>
              <a:t>Renewable Energy: </a:t>
            </a:r>
            <a:r>
              <a:rPr lang="en-US" sz="1600" u="sng" dirty="0"/>
              <a:t>This CEP builds on and re-establishes the goals set in 2011 and 2016 CEP’s: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of energy needs from renewable sources by 2025,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45% by 2035,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90% by 2050</a:t>
            </a:r>
          </a:p>
          <a:p>
            <a:endParaRPr lang="en-US" sz="1600" dirty="0"/>
          </a:p>
          <a:p>
            <a:r>
              <a:rPr lang="en-US" sz="1600" b="1" u="sng" dirty="0"/>
              <a:t>Greenhouse Gas Reduction: </a:t>
            </a:r>
            <a:r>
              <a:rPr lang="en-US" sz="1600" u="sng" dirty="0"/>
              <a:t>The GWSA requires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26% reduction from 2005 levels by 2025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40% reduction from 1990 levels by 2030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80% reduction from 1990 levels by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r>
              <a:rPr lang="en-US" sz="1600" u="sng" dirty="0"/>
              <a:t>Like the 2016 CEP, this draft Plan covers all energy sectors, and it sets </a:t>
            </a:r>
            <a:r>
              <a:rPr lang="en-US" sz="1600" b="1" u="sng" dirty="0">
                <a:highlight>
                  <a:srgbClr val="FFFF00"/>
                </a:highlight>
              </a:rPr>
              <a:t>new goals for each sector</a:t>
            </a:r>
            <a:r>
              <a:rPr lang="en-US" sz="1600" u="sng" dirty="0">
                <a:highlight>
                  <a:srgbClr val="FFFF00"/>
                </a:highlight>
              </a:rPr>
              <a:t>: 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u="sng" dirty="0"/>
              <a:t>Electric Sector: </a:t>
            </a:r>
            <a:r>
              <a:rPr lang="en-US" sz="1600" dirty="0">
                <a:highlight>
                  <a:srgbClr val="FFFF00"/>
                </a:highlight>
              </a:rPr>
              <a:t>meet 100% of energy needs from carbon-free resources by 2032, with at least 75% from renewable energy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u="sng" dirty="0"/>
              <a:t>Transportation Sector</a:t>
            </a:r>
            <a:r>
              <a:rPr lang="en-US" sz="1600" b="1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:</a:t>
            </a:r>
            <a:r>
              <a:rPr lang="en-US" sz="1600" dirty="0"/>
              <a:t> meet 10% of energy needs from renewable energy by 2025,</a:t>
            </a:r>
            <a:r>
              <a:rPr lang="en-US" sz="1600" dirty="0">
                <a:highlight>
                  <a:srgbClr val="FFFF00"/>
                </a:highlight>
              </a:rPr>
              <a:t> and 45% by 2040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u="sng" dirty="0"/>
              <a:t>Thermal Sector: </a:t>
            </a:r>
            <a:r>
              <a:rPr lang="en-US" sz="1600" dirty="0"/>
              <a:t>meet 30% of energy needs from renewable energy by 2025, </a:t>
            </a:r>
            <a:r>
              <a:rPr lang="en-US" sz="1600" dirty="0">
                <a:highlight>
                  <a:srgbClr val="FFFF00"/>
                </a:highlight>
              </a:rPr>
              <a:t>and 70% by 2042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639F6-701C-4AFE-A492-DE40613225B9}"/>
              </a:ext>
            </a:extLst>
          </p:cNvPr>
          <p:cNvSpPr txBox="1"/>
          <p:nvPr/>
        </p:nvSpPr>
        <p:spPr>
          <a:xfrm>
            <a:off x="5631678" y="3153400"/>
            <a:ext cx="452927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CEP shifts focus in the short-term from renewables to decarbonization. This will likely change some of the data on the regional energy plan and municipal energy plans.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CF3583-2BAC-40A8-A19B-0527B0810920}"/>
                  </a:ext>
                </a:extLst>
              </p14:cNvPr>
              <p14:cNvContentPartPr/>
              <p14:nvPr/>
            </p14:nvContentPartPr>
            <p14:xfrm>
              <a:off x="4811787" y="3274278"/>
              <a:ext cx="811800" cy="19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CF3583-2BAC-40A8-A19B-0527B08109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787" y="3265262"/>
                <a:ext cx="829440" cy="21639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F854CF27-195D-4EAB-A138-41783AAD652C}"/>
              </a:ext>
            </a:extLst>
          </p:cNvPr>
          <p:cNvSpPr/>
          <p:nvPr/>
        </p:nvSpPr>
        <p:spPr>
          <a:xfrm flipH="1">
            <a:off x="4341264" y="3500293"/>
            <a:ext cx="555476" cy="3006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99934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A37F9-46A3-468F-B71C-E7960EFB55B3}"/>
              </a:ext>
            </a:extLst>
          </p:cNvPr>
          <p:cNvSpPr txBox="1"/>
          <p:nvPr/>
        </p:nvSpPr>
        <p:spPr>
          <a:xfrm>
            <a:off x="1461331" y="1618137"/>
            <a:ext cx="9408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3200" dirty="0"/>
              <a:t>Electricity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Transportation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Thermal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E7C5AB-4F84-44BC-AAA0-F4EB9A990301}"/>
              </a:ext>
            </a:extLst>
          </p:cNvPr>
          <p:cNvSpPr/>
          <p:nvPr/>
        </p:nvSpPr>
        <p:spPr>
          <a:xfrm>
            <a:off x="1461331" y="2625407"/>
            <a:ext cx="2341548" cy="1410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Equity </a:t>
            </a:r>
          </a:p>
          <a:p>
            <a:pPr algn="ctr"/>
            <a:r>
              <a:rPr lang="en-US" dirty="0"/>
              <a:t>Theme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089ED-5AFA-4BD0-A210-98683834F33F}"/>
              </a:ext>
            </a:extLst>
          </p:cNvPr>
          <p:cNvSpPr/>
          <p:nvPr/>
        </p:nvSpPr>
        <p:spPr>
          <a:xfrm>
            <a:off x="8236721" y="2606892"/>
            <a:ext cx="2341548" cy="1410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Grid Optimization Theme</a:t>
            </a:r>
          </a:p>
        </p:txBody>
      </p:sp>
    </p:spTree>
    <p:extLst>
      <p:ext uri="{BB962C8B-B14F-4D97-AF65-F5344CB8AC3E}">
        <p14:creationId xmlns:p14="http://schemas.microsoft.com/office/powerpoint/2010/main" val="326532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022-C16F-4761-A356-1CF340A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and Land Use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about 40% of the States GHG emissions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8904-9340-40EE-8AD8-597683C32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number of electric vehicles in Vermont, and to have 100% light duty vehicles </a:t>
            </a:r>
            <a:r>
              <a:rPr lang="en-US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Vermont to be Zero Emission Vehicles by 2035.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D6030-35CF-421D-86DD-9B733DC416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 Continue to prioritize Transportation Demand Management (TDM) due to its broad benefits.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9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022-C16F-4761-A356-1CF340A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and Land Use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r>
              <a:rPr lang="en-US" sz="2400" b="1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– Vehicle Electrification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8904-9340-40EE-8AD8-597683C3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1236149"/>
            <a:ext cx="4293322" cy="1814699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Recommendation: Accelerate EV Sales Through Incentives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and Used Vehicle Incentive programs,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MileageSmart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Replace your Ride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nhanced support for medium- and heavy-duty electric vehicles.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D6030-35CF-421D-86DD-9B733DC4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3486683"/>
            <a:ext cx="4293322" cy="25124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Recommendation: Facilitate Increased EV Market Share through Supporting Infrastructure and Policy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both DC Fast and Level 2 charging until free-market network can stand on its own.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Adoption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California’s Clean Cars II Regulations that will require 100% of light duty vehicles available for </a:t>
            </a:r>
            <a:r>
              <a:rPr lang="en-US" sz="15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Vermont to be Zero Emission Vehicles. </a:t>
            </a:r>
            <a:endParaRPr lang="en-US" sz="15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F4B1F-507F-4398-AEF6-14FB77812E82}"/>
              </a:ext>
            </a:extLst>
          </p:cNvPr>
          <p:cNvSpPr txBox="1"/>
          <p:nvPr/>
        </p:nvSpPr>
        <p:spPr>
          <a:xfrm>
            <a:off x="8539043" y="2462626"/>
            <a:ext cx="3177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Recommendation: Managing Electric Grid Impacts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Load Management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Efficient rate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necessary to manage the impacts of electric vehicles to the grid while continuing to encourage PEV adoption.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6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022-C16F-4761-A356-1CF340A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and Land Use</a:t>
            </a:r>
            <a:br>
              <a:rPr lang="en-US" dirty="0"/>
            </a:br>
            <a:r>
              <a:rPr lang="en-US" sz="2400" b="1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– Cleaner Vehicles and Fuels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ombustion vehicles will be on the road for years to come. More fuel-efficient combustion vehicles and lower carbon-intensity combustion fuels (like biofuels or renewable natural gas) could significantly reduce GHG emissions while the transportation sector electrifies.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8904-9340-40EE-8AD8-597683C3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2165077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Recommendation: Increase Vehicle Fuel Efficiency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increasingly stringent federal fuel efficiency standards and continue to explore options to improve the average fuel economy of the state’s Vehicle Fleet.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D6030-35CF-421D-86DD-9B733DC4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6845" y="683099"/>
            <a:ext cx="3474720" cy="2224898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u="sng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u="sng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Recommendation: Increase Use of Low-Carbon Fuels and Biofuels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biodiesel, ethanol, compressed or liquefied natural gas, and potentially hydrogen—in hard-to-electrify sectors.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45374-BA78-40E9-B62F-7CA3ABB2B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7" t="42654" r="28645" b="14766"/>
          <a:stretch/>
        </p:blipFill>
        <p:spPr>
          <a:xfrm>
            <a:off x="5267200" y="2907996"/>
            <a:ext cx="4999289" cy="33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022-C16F-4761-A356-1CF340A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and Land Use</a:t>
            </a:r>
            <a:br>
              <a:rPr lang="en-US" dirty="0"/>
            </a:br>
            <a:r>
              <a:rPr lang="en-US" sz="2000" b="1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– Support Land Use Patterns that Increase Transportation Efficiency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8904-9340-40EE-8AD8-597683C32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7831281" cy="1430139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Recommendation: Enhance Integration of Land use Planning into Transportation Decision Making Frameworks</a:t>
            </a:r>
          </a:p>
          <a:p>
            <a:pPr marL="45085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use choices that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compact and mixed-use settlement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improve transportation system efficiency overall by reducing the distances between the places to which Vermonters travel regularly.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4709B-1D22-4D22-836C-D549CEFB3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6" t="35862" r="30425" b="23366"/>
          <a:stretch/>
        </p:blipFill>
        <p:spPr>
          <a:xfrm>
            <a:off x="4640760" y="2383662"/>
            <a:ext cx="6285582" cy="40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3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022-C16F-4761-A356-1CF340A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and Land Use</a:t>
            </a:r>
            <a:br>
              <a:rPr lang="en-US" dirty="0"/>
            </a:br>
            <a:r>
              <a:rPr lang="en-US" sz="2400" b="1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– Increasing Transportation Choices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called Transportation Demand Management, or TDM, like public transit, ride share, bicycling and walking, provide alternatives to getting around by single occupancy vehicle.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4EB377-1244-4D7C-8A4C-98BDE915B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151" y="868680"/>
            <a:ext cx="7939042" cy="512064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Recommendation: Provide Safe, Reliable, and Equitable Public and Active Transportation Options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Vermont already invests substantially in TDM options and should continue to do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5F2CD-45A1-445C-8E73-C43239F85490}"/>
              </a:ext>
            </a:extLst>
          </p:cNvPr>
          <p:cNvSpPr txBox="1"/>
          <p:nvPr/>
        </p:nvSpPr>
        <p:spPr>
          <a:xfrm>
            <a:off x="7112976" y="4319291"/>
            <a:ext cx="422030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Note: TDM status quo not sufficient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709C7E1-B9B6-4642-9DA9-5AE874272DB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112976" y="3847742"/>
            <a:ext cx="356048" cy="717741"/>
          </a:xfrm>
          <a:prstGeom prst="bentConnector4">
            <a:avLst>
              <a:gd name="adj1" fmla="val -64205"/>
              <a:gd name="adj2" fmla="val 617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3644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CEA3B0CD8CD4593C0555DF3BB0E2B" ma:contentTypeVersion="13" ma:contentTypeDescription="Create a new document." ma:contentTypeScope="" ma:versionID="7c9592dae555f1ffd62792bc50c9bb91">
  <xsd:schema xmlns:xsd="http://www.w3.org/2001/XMLSchema" xmlns:xs="http://www.w3.org/2001/XMLSchema" xmlns:p="http://schemas.microsoft.com/office/2006/metadata/properties" xmlns:ns2="8a5eb102-18c4-4157-a3da-db542acf896b" xmlns:ns3="a00bca4c-acc0-4710-a871-2b4ab80c0162" targetNamespace="http://schemas.microsoft.com/office/2006/metadata/properties" ma:root="true" ma:fieldsID="22bfff7b416406120429359a222690a4" ns2:_="" ns3:_="">
    <xsd:import namespace="8a5eb102-18c4-4157-a3da-db542acf896b"/>
    <xsd:import namespace="a00bca4c-acc0-4710-a871-2b4ab80c0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b102-18c4-4157-a3da-db542acf8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bca4c-acc0-4710-a871-2b4ab80c0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8BD19-AEB5-43DF-B1FA-F93DB107603A}"/>
</file>

<file path=customXml/itemProps2.xml><?xml version="1.0" encoding="utf-8"?>
<ds:datastoreItem xmlns:ds="http://schemas.openxmlformats.org/officeDocument/2006/customXml" ds:itemID="{2DFBAC5B-5514-4FE2-879A-4B4315744E30}"/>
</file>

<file path=customXml/itemProps3.xml><?xml version="1.0" encoding="utf-8"?>
<ds:datastoreItem xmlns:ds="http://schemas.openxmlformats.org/officeDocument/2006/customXml" ds:itemID="{E8D4FD16-D31A-4A36-8D56-AC488C384387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2282</TotalTime>
  <Words>874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Lato</vt:lpstr>
      <vt:lpstr>Wingdings 2</vt:lpstr>
      <vt:lpstr>Frame</vt:lpstr>
      <vt:lpstr>Draft 2022  Comprehensive Energy Plan (CEP)   Debrief </vt:lpstr>
      <vt:lpstr>Comprehensive Energy Plan (CEP) required to be consistent w/ requirements of the GWSA and Climate Action Plan (CAP)  CAP required to be informed by CEP. </vt:lpstr>
      <vt:lpstr>PowerPoint Presentation</vt:lpstr>
      <vt:lpstr>PowerPoint Presentation</vt:lpstr>
      <vt:lpstr>Transportation and Land Use  Responsible for about 40% of the States GHG emissions  </vt:lpstr>
      <vt:lpstr>Transportation and Land Use  Pathway – Vehicle Electrification  </vt:lpstr>
      <vt:lpstr>Transportation and Land Use Pathway – Cleaner Vehicles and Fuels  Combustion vehicles will be on the road for years to come. More fuel-efficient combustion vehicles and lower carbon-intensity combustion fuels (like biofuels or renewable natural gas) could significantly reduce GHG emissions while the transportation sector electrifies.  </vt:lpstr>
      <vt:lpstr>Transportation and Land Use Pathway – Support Land Use Patterns that Increase Transportation Efficiency </vt:lpstr>
      <vt:lpstr>Transportation and Land Use Pathway – Increasing Transportation Choices  often called Transportation Demand Management, or TDM, like public transit, ride share, bicycling and walking, provide alternatives to getting around by single occupancy vehicle.</vt:lpstr>
      <vt:lpstr>Thermal &amp; Process Energy Use  Responsible for 34% of the State’s GHG emissions.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2022 Comprehensive Energy Plan   Debrief</dc:title>
  <dc:creator>Ann Janda</dc:creator>
  <cp:lastModifiedBy>Ann Janda</cp:lastModifiedBy>
  <cp:revision>89</cp:revision>
  <dcterms:created xsi:type="dcterms:W3CDTF">2021-11-29T14:35:38Z</dcterms:created>
  <dcterms:modified xsi:type="dcterms:W3CDTF">2022-01-12T15:44:57Z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0x010100A45CEA3B0CD8CD4593C0555DF3BB0E2B</vt:lpwstr>
  </property>
</Properties>
</file>