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721" r:id="rId4"/>
    <p:sldMasterId id="2147483808" r:id="rId5"/>
    <p:sldMasterId id="2147483846" r:id="rId6"/>
  </p:sldMasterIdLst>
  <p:notesMasterIdLst>
    <p:notesMasterId r:id="rId45"/>
  </p:notesMasterIdLst>
  <p:handoutMasterIdLst>
    <p:handoutMasterId r:id="rId46"/>
  </p:handoutMasterIdLst>
  <p:sldIdLst>
    <p:sldId id="285" r:id="rId7"/>
    <p:sldId id="293" r:id="rId8"/>
    <p:sldId id="938" r:id="rId9"/>
    <p:sldId id="991" r:id="rId10"/>
    <p:sldId id="957" r:id="rId11"/>
    <p:sldId id="992" r:id="rId12"/>
    <p:sldId id="1295" r:id="rId13"/>
    <p:sldId id="1280" r:id="rId14"/>
    <p:sldId id="1318" r:id="rId15"/>
    <p:sldId id="1319" r:id="rId16"/>
    <p:sldId id="262" r:id="rId17"/>
    <p:sldId id="265" r:id="rId18"/>
    <p:sldId id="1345" r:id="rId19"/>
    <p:sldId id="993" r:id="rId20"/>
    <p:sldId id="1267" r:id="rId21"/>
    <p:sldId id="1240" r:id="rId22"/>
    <p:sldId id="1298" r:id="rId23"/>
    <p:sldId id="1299" r:id="rId24"/>
    <p:sldId id="1331" r:id="rId25"/>
    <p:sldId id="1343" r:id="rId26"/>
    <p:sldId id="1332" r:id="rId27"/>
    <p:sldId id="1333" r:id="rId28"/>
    <p:sldId id="1334" r:id="rId29"/>
    <p:sldId id="1335" r:id="rId30"/>
    <p:sldId id="1336" r:id="rId31"/>
    <p:sldId id="1337" r:id="rId32"/>
    <p:sldId id="1338" r:id="rId33"/>
    <p:sldId id="1313" r:id="rId34"/>
    <p:sldId id="1350" r:id="rId35"/>
    <p:sldId id="1339" r:id="rId36"/>
    <p:sldId id="1341" r:id="rId37"/>
    <p:sldId id="1346" r:id="rId38"/>
    <p:sldId id="1308" r:id="rId39"/>
    <p:sldId id="1348" r:id="rId40"/>
    <p:sldId id="1347" r:id="rId41"/>
    <p:sldId id="1314" r:id="rId42"/>
    <p:sldId id="1310" r:id="rId43"/>
    <p:sldId id="733" r:id="rId44"/>
  </p:sldIdLst>
  <p:sldSz cx="12192000" cy="6858000"/>
  <p:notesSz cx="9283700" cy="6985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44E10CD-71E7-47C0-8093-FC7A9CA0ADE2}">
          <p14:sldIdLst>
            <p14:sldId id="285"/>
            <p14:sldId id="293"/>
            <p14:sldId id="938"/>
            <p14:sldId id="991"/>
            <p14:sldId id="957"/>
            <p14:sldId id="992"/>
            <p14:sldId id="1295"/>
            <p14:sldId id="1280"/>
            <p14:sldId id="1318"/>
            <p14:sldId id="1319"/>
            <p14:sldId id="262"/>
            <p14:sldId id="265"/>
            <p14:sldId id="1345"/>
            <p14:sldId id="993"/>
            <p14:sldId id="1267"/>
            <p14:sldId id="1240"/>
            <p14:sldId id="1298"/>
            <p14:sldId id="1299"/>
            <p14:sldId id="1331"/>
            <p14:sldId id="1343"/>
            <p14:sldId id="1332"/>
            <p14:sldId id="1333"/>
            <p14:sldId id="1334"/>
            <p14:sldId id="1335"/>
            <p14:sldId id="1336"/>
            <p14:sldId id="1337"/>
            <p14:sldId id="1338"/>
            <p14:sldId id="1313"/>
            <p14:sldId id="1350"/>
            <p14:sldId id="1339"/>
            <p14:sldId id="1341"/>
            <p14:sldId id="1346"/>
            <p14:sldId id="1308"/>
            <p14:sldId id="1348"/>
            <p14:sldId id="1347"/>
            <p14:sldId id="1314"/>
            <p14:sldId id="1310"/>
            <p14:sldId id="7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adino, David" initials="SD" lastIdx="1" clrIdx="0">
    <p:extLst>
      <p:ext uri="{19B8F6BF-5375-455C-9EA6-DF929625EA0E}">
        <p15:presenceInfo xmlns:p15="http://schemas.microsoft.com/office/powerpoint/2012/main" userId="S::DSaladino@vhb.com::187c5b7a-a599-4360-bf77-cefd057796b8" providerId="AD"/>
      </p:ext>
    </p:extLst>
  </p:cmAuthor>
  <p:cmAuthor id="2" name="Sentoff, Karen" initials="SK" lastIdx="3" clrIdx="1">
    <p:extLst>
      <p:ext uri="{19B8F6BF-5375-455C-9EA6-DF929625EA0E}">
        <p15:presenceInfo xmlns:p15="http://schemas.microsoft.com/office/powerpoint/2012/main" userId="S::ksentoff@vhb.com::96326008-a766-4a31-844a-07c700a573c1" providerId="AD"/>
      </p:ext>
    </p:extLst>
  </p:cmAuthor>
  <p:cmAuthor id="3" name="Eleni Churchill" initials="EC" lastIdx="1" clrIdx="2">
    <p:extLst>
      <p:ext uri="{19B8F6BF-5375-455C-9EA6-DF929625EA0E}">
        <p15:presenceInfo xmlns:p15="http://schemas.microsoft.com/office/powerpoint/2012/main" userId="S::echurchill@ccrpcvt.org::1dbd6e90-6a1b-4ab0-addb-ac51ecca91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29925D"/>
    <a:srgbClr val="3B87CA"/>
    <a:srgbClr val="84C6D8"/>
    <a:srgbClr val="4BACC6"/>
    <a:srgbClr val="5AAA73"/>
    <a:srgbClr val="A0C596"/>
    <a:srgbClr val="F4F6E7"/>
    <a:srgbClr val="0192FF"/>
    <a:srgbClr val="F4F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901D6-D063-43D6-809D-21F0C5486EF4}" v="1" dt="2022-02-09T16:57:49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Baker" userId="b7eb4e1e-1335-48d6-ae07-8065f5f5b58c" providerId="ADAL" clId="{72184DF8-6B71-4ADC-A362-3E98F03FA917}"/>
    <pc:docChg chg="modSld">
      <pc:chgData name="Charles Baker" userId="b7eb4e1e-1335-48d6-ae07-8065f5f5b58c" providerId="ADAL" clId="{72184DF8-6B71-4ADC-A362-3E98F03FA917}" dt="2022-02-10T14:38:38.650" v="29" actId="20577"/>
      <pc:docMkLst>
        <pc:docMk/>
      </pc:docMkLst>
      <pc:sldChg chg="modSp mod">
        <pc:chgData name="Charles Baker" userId="b7eb4e1e-1335-48d6-ae07-8065f5f5b58c" providerId="ADAL" clId="{72184DF8-6B71-4ADC-A362-3E98F03FA917}" dt="2022-02-10T14:37:20.550" v="28" actId="20577"/>
        <pc:sldMkLst>
          <pc:docMk/>
          <pc:sldMk cId="725769507" sldId="293"/>
        </pc:sldMkLst>
        <pc:spChg chg="mod">
          <ac:chgData name="Charles Baker" userId="b7eb4e1e-1335-48d6-ae07-8065f5f5b58c" providerId="ADAL" clId="{72184DF8-6B71-4ADC-A362-3E98F03FA917}" dt="2022-02-10T14:37:20.550" v="28" actId="20577"/>
          <ac:spMkLst>
            <pc:docMk/>
            <pc:sldMk cId="725769507" sldId="293"/>
            <ac:spMk id="6" creationId="{CC8463BA-5506-4D61-91DE-3162144922F4}"/>
          </ac:spMkLst>
        </pc:spChg>
        <pc:spChg chg="mod">
          <ac:chgData name="Charles Baker" userId="b7eb4e1e-1335-48d6-ae07-8065f5f5b58c" providerId="ADAL" clId="{72184DF8-6B71-4ADC-A362-3E98F03FA917}" dt="2022-02-10T14:37:18.006" v="27" actId="14100"/>
          <ac:spMkLst>
            <pc:docMk/>
            <pc:sldMk cId="725769507" sldId="293"/>
            <ac:spMk id="9" creationId="{DABBFF06-BBF3-4B01-BC3F-AF6F34529CB0}"/>
          </ac:spMkLst>
        </pc:spChg>
      </pc:sldChg>
      <pc:sldChg chg="modSp mod">
        <pc:chgData name="Charles Baker" userId="b7eb4e1e-1335-48d6-ae07-8065f5f5b58c" providerId="ADAL" clId="{72184DF8-6B71-4ADC-A362-3E98F03FA917}" dt="2022-02-10T14:38:38.650" v="29" actId="20577"/>
        <pc:sldMkLst>
          <pc:docMk/>
          <pc:sldMk cId="3168560768" sldId="1347"/>
        </pc:sldMkLst>
        <pc:spChg chg="mod">
          <ac:chgData name="Charles Baker" userId="b7eb4e1e-1335-48d6-ae07-8065f5f5b58c" providerId="ADAL" clId="{72184DF8-6B71-4ADC-A362-3E98F03FA917}" dt="2022-02-10T14:38:38.650" v="29" actId="20577"/>
          <ac:spMkLst>
            <pc:docMk/>
            <pc:sldMk cId="3168560768" sldId="1347"/>
            <ac:spMk id="4" creationId="{CA9965B4-6B0B-4108-9FE6-AB43808F3FC0}"/>
          </ac:spMkLst>
        </pc:spChg>
      </pc:sldChg>
    </pc:docChg>
  </pc:docChgLst>
  <pc:docChgLst>
    <pc:chgData name="Eleni Churchill" userId="1dbd6e90-6a1b-4ab0-addb-ac51ecca912f" providerId="ADAL" clId="{078901D6-D063-43D6-809D-21F0C5486EF4}"/>
    <pc:docChg chg="undo custSel modSld">
      <pc:chgData name="Eleni Churchill" userId="1dbd6e90-6a1b-4ab0-addb-ac51ecca912f" providerId="ADAL" clId="{078901D6-D063-43D6-809D-21F0C5486EF4}" dt="2022-02-09T16:55:28.827" v="310" actId="6549"/>
      <pc:docMkLst>
        <pc:docMk/>
      </pc:docMkLst>
      <pc:sldChg chg="modSp mod">
        <pc:chgData name="Eleni Churchill" userId="1dbd6e90-6a1b-4ab0-addb-ac51ecca912f" providerId="ADAL" clId="{078901D6-D063-43D6-809D-21F0C5486EF4}" dt="2022-02-09T16:55:28.827" v="310" actId="6549"/>
        <pc:sldMkLst>
          <pc:docMk/>
          <pc:sldMk cId="725769507" sldId="293"/>
        </pc:sldMkLst>
        <pc:spChg chg="mod">
          <ac:chgData name="Eleni Churchill" userId="1dbd6e90-6a1b-4ab0-addb-ac51ecca912f" providerId="ADAL" clId="{078901D6-D063-43D6-809D-21F0C5486EF4}" dt="2022-02-09T16:55:28.827" v="310" actId="6549"/>
          <ac:spMkLst>
            <pc:docMk/>
            <pc:sldMk cId="725769507" sldId="293"/>
            <ac:spMk id="6" creationId="{CC8463BA-5506-4D61-91DE-3162144922F4}"/>
          </ac:spMkLst>
        </pc:spChg>
      </pc:sldChg>
      <pc:sldChg chg="modSp mod">
        <pc:chgData name="Eleni Churchill" userId="1dbd6e90-6a1b-4ab0-addb-ac51ecca912f" providerId="ADAL" clId="{078901D6-D063-43D6-809D-21F0C5486EF4}" dt="2022-02-09T16:55:08.620" v="309" actId="20577"/>
        <pc:sldMkLst>
          <pc:docMk/>
          <pc:sldMk cId="1931234557" sldId="1314"/>
        </pc:sldMkLst>
        <pc:spChg chg="mod">
          <ac:chgData name="Eleni Churchill" userId="1dbd6e90-6a1b-4ab0-addb-ac51ecca912f" providerId="ADAL" clId="{078901D6-D063-43D6-809D-21F0C5486EF4}" dt="2022-02-09T16:55:08.620" v="309" actId="20577"/>
          <ac:spMkLst>
            <pc:docMk/>
            <pc:sldMk cId="1931234557" sldId="1314"/>
            <ac:spMk id="2" creationId="{F385FBB3-AB8A-479C-A96A-8A79A8F5F001}"/>
          </ac:spMkLst>
        </pc:spChg>
      </pc:sldChg>
      <pc:sldChg chg="modSp mod">
        <pc:chgData name="Eleni Churchill" userId="1dbd6e90-6a1b-4ab0-addb-ac51ecca912f" providerId="ADAL" clId="{078901D6-D063-43D6-809D-21F0C5486EF4}" dt="2022-02-09T16:54:22.134" v="265" actId="1076"/>
        <pc:sldMkLst>
          <pc:docMk/>
          <pc:sldMk cId="3168560768" sldId="1347"/>
        </pc:sldMkLst>
        <pc:spChg chg="mod">
          <ac:chgData name="Eleni Churchill" userId="1dbd6e90-6a1b-4ab0-addb-ac51ecca912f" providerId="ADAL" clId="{078901D6-D063-43D6-809D-21F0C5486EF4}" dt="2022-02-09T16:54:22.134" v="265" actId="1076"/>
          <ac:spMkLst>
            <pc:docMk/>
            <pc:sldMk cId="3168560768" sldId="1347"/>
            <ac:spMk id="2" creationId="{859375B9-DFF0-4CF1-8A26-B8404184A550}"/>
          </ac:spMkLst>
        </pc:spChg>
        <pc:spChg chg="mod">
          <ac:chgData name="Eleni Churchill" userId="1dbd6e90-6a1b-4ab0-addb-ac51ecca912f" providerId="ADAL" clId="{078901D6-D063-43D6-809D-21F0C5486EF4}" dt="2022-02-09T16:54:16.214" v="264" actId="255"/>
          <ac:spMkLst>
            <pc:docMk/>
            <pc:sldMk cId="3168560768" sldId="1347"/>
            <ac:spMk id="4" creationId="{CA9965B4-6B0B-4108-9FE6-AB43808F3FC0}"/>
          </ac:spMkLst>
        </pc:spChg>
      </pc:sldChg>
      <pc:sldChg chg="modSp mod">
        <pc:chgData name="Eleni Churchill" userId="1dbd6e90-6a1b-4ab0-addb-ac51ecca912f" providerId="ADAL" clId="{078901D6-D063-43D6-809D-21F0C5486EF4}" dt="2022-02-09T16:54:54.046" v="306" actId="20577"/>
        <pc:sldMkLst>
          <pc:docMk/>
          <pc:sldMk cId="1810310769" sldId="1348"/>
        </pc:sldMkLst>
        <pc:spChg chg="mod">
          <ac:chgData name="Eleni Churchill" userId="1dbd6e90-6a1b-4ab0-addb-ac51ecca912f" providerId="ADAL" clId="{078901D6-D063-43D6-809D-21F0C5486EF4}" dt="2022-02-09T16:54:54.046" v="306" actId="20577"/>
          <ac:spMkLst>
            <pc:docMk/>
            <pc:sldMk cId="1810310769" sldId="1348"/>
            <ac:spMk id="6" creationId="{F1DD96E4-35F2-4608-8B78-9630D9066E67}"/>
          </ac:spMkLst>
        </pc:spChg>
        <pc:spChg chg="mod">
          <ac:chgData name="Eleni Churchill" userId="1dbd6e90-6a1b-4ab0-addb-ac51ecca912f" providerId="ADAL" clId="{078901D6-D063-43D6-809D-21F0C5486EF4}" dt="2022-02-09T16:54:34.825" v="267" actId="1076"/>
          <ac:spMkLst>
            <pc:docMk/>
            <pc:sldMk cId="1810310769" sldId="1348"/>
            <ac:spMk id="7" creationId="{B7777534-11BA-42E3-9803-ED267498142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00762785573428E-2"/>
          <c:y val="5.9811477635830078E-2"/>
          <c:w val="0.90401539123216323"/>
          <c:h val="0.86818222311307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Commute Full Time</c:v>
                </c:pt>
                <c:pt idx="1">
                  <c:v>Hybrid</c:v>
                </c:pt>
                <c:pt idx="2">
                  <c:v>Telework Full Time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0.74</c:v>
                </c:pt>
                <c:pt idx="1">
                  <c:v>0.17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EB-4441-9026-8DB03CA1A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5422928"/>
        <c:axId val="1685417520"/>
      </c:barChart>
      <c:valAx>
        <c:axId val="168541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5422928"/>
        <c:crosses val="autoZero"/>
        <c:crossBetween val="between"/>
      </c:valAx>
      <c:catAx>
        <c:axId val="168542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5417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24BAD2-F8DF-4E91-9518-51C680DB0C7C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ED84308-1A78-4031-9C0D-B8523AEB072F}">
      <dgm:prSet phldrT="[Text]"/>
      <dgm:spPr/>
      <dgm:t>
        <a:bodyPr/>
        <a:lstStyle/>
        <a:p>
          <a:r>
            <a:rPr lang="en-US" dirty="0"/>
            <a:t>I-89 TDM Goals</a:t>
          </a:r>
        </a:p>
      </dgm:t>
    </dgm:pt>
    <dgm:pt modelId="{0CCDD6C9-1E8A-46B0-A95D-6E7BDB8F3ACE}" type="parTrans" cxnId="{F5E6DC1F-A531-4C3E-94AB-F804B0188369}">
      <dgm:prSet/>
      <dgm:spPr/>
      <dgm:t>
        <a:bodyPr/>
        <a:lstStyle/>
        <a:p>
          <a:endParaRPr lang="en-US" sz="1600"/>
        </a:p>
      </dgm:t>
    </dgm:pt>
    <dgm:pt modelId="{46F03E06-5024-4FBD-B234-A894AA2BF45D}" type="sibTrans" cxnId="{F5E6DC1F-A531-4C3E-94AB-F804B0188369}">
      <dgm:prSet/>
      <dgm:spPr/>
      <dgm:t>
        <a:bodyPr/>
        <a:lstStyle/>
        <a:p>
          <a:endParaRPr lang="en-US"/>
        </a:p>
      </dgm:t>
    </dgm:pt>
    <dgm:pt modelId="{AB5F292A-B073-4232-A117-CEE920974132}">
      <dgm:prSet phldrT="[Text]"/>
      <dgm:spPr>
        <a:noFill/>
      </dgm:spPr>
      <dgm:t>
        <a:bodyPr/>
        <a:lstStyle/>
        <a:p>
          <a:r>
            <a:rPr lang="en-US" dirty="0"/>
            <a:t>Reduce VMT and GHG in support of the I-89 Goals</a:t>
          </a:r>
        </a:p>
      </dgm:t>
    </dgm:pt>
    <dgm:pt modelId="{9D06F7E1-53F9-4D29-987C-C2A36E0A12A4}" type="parTrans" cxnId="{FAD16A55-B501-461F-96A3-314520E58810}">
      <dgm:prSet/>
      <dgm:spPr/>
      <dgm:t>
        <a:bodyPr/>
        <a:lstStyle/>
        <a:p>
          <a:endParaRPr lang="en-US" sz="1600"/>
        </a:p>
      </dgm:t>
    </dgm:pt>
    <dgm:pt modelId="{B611431B-1E13-4CC1-83BF-3D1D70FA4BB7}" type="sibTrans" cxnId="{FAD16A55-B501-461F-96A3-314520E58810}">
      <dgm:prSet/>
      <dgm:spPr/>
      <dgm:t>
        <a:bodyPr/>
        <a:lstStyle/>
        <a:p>
          <a:endParaRPr lang="en-US"/>
        </a:p>
      </dgm:t>
    </dgm:pt>
    <dgm:pt modelId="{DBB4460A-DCF8-4F6E-B713-17E43E964662}">
      <dgm:prSet phldrT="[Text]"/>
      <dgm:spPr/>
      <dgm:t>
        <a:bodyPr/>
        <a:lstStyle/>
        <a:p>
          <a:r>
            <a:rPr lang="en-US" dirty="0"/>
            <a:t>Key Drivers of Change</a:t>
          </a:r>
        </a:p>
      </dgm:t>
    </dgm:pt>
    <dgm:pt modelId="{E85A4126-6F6F-4469-BA22-7FC894A9A086}" type="parTrans" cxnId="{83088A09-0014-49B1-926A-65C48C822852}">
      <dgm:prSet/>
      <dgm:spPr/>
      <dgm:t>
        <a:bodyPr/>
        <a:lstStyle/>
        <a:p>
          <a:endParaRPr lang="en-US" sz="1600"/>
        </a:p>
      </dgm:t>
    </dgm:pt>
    <dgm:pt modelId="{0D24F728-748D-4045-83A1-653EE1830C61}" type="sibTrans" cxnId="{83088A09-0014-49B1-926A-65C48C822852}">
      <dgm:prSet/>
      <dgm:spPr/>
      <dgm:t>
        <a:bodyPr/>
        <a:lstStyle/>
        <a:p>
          <a:endParaRPr lang="en-US"/>
        </a:p>
      </dgm:t>
    </dgm:pt>
    <dgm:pt modelId="{0F2C7222-CE09-443D-AA58-537B375686FD}">
      <dgm:prSet phldrT="[Text]"/>
      <dgm:spPr>
        <a:noFill/>
      </dgm:spPr>
      <dgm:t>
        <a:bodyPr/>
        <a:lstStyle/>
        <a:p>
          <a:pPr>
            <a:buNone/>
          </a:pPr>
          <a:r>
            <a:rPr lang="en-US" dirty="0"/>
            <a:t>Policies &amp; </a:t>
          </a:r>
        </a:p>
      </dgm:t>
    </dgm:pt>
    <dgm:pt modelId="{161E3ACF-059C-49A1-B7D2-520BD64A2D63}" type="parTrans" cxnId="{185F2B63-4FD9-493B-BC80-2751877F2A02}">
      <dgm:prSet/>
      <dgm:spPr/>
      <dgm:t>
        <a:bodyPr/>
        <a:lstStyle/>
        <a:p>
          <a:endParaRPr lang="en-US" sz="1600"/>
        </a:p>
      </dgm:t>
    </dgm:pt>
    <dgm:pt modelId="{16077251-9F4D-402F-B692-CA8D9F666FF1}" type="sibTrans" cxnId="{185F2B63-4FD9-493B-BC80-2751877F2A02}">
      <dgm:prSet/>
      <dgm:spPr/>
      <dgm:t>
        <a:bodyPr/>
        <a:lstStyle/>
        <a:p>
          <a:endParaRPr lang="en-US"/>
        </a:p>
      </dgm:t>
    </dgm:pt>
    <dgm:pt modelId="{A9DCB38A-B458-47D8-B9EE-2FAEF5CA0554}">
      <dgm:prSet phldrT="[Text]"/>
      <dgm:spPr/>
      <dgm:t>
        <a:bodyPr/>
        <a:lstStyle/>
        <a:p>
          <a:r>
            <a:rPr lang="en-US" dirty="0"/>
            <a:t>Outcomes &amp; Metrics</a:t>
          </a:r>
        </a:p>
      </dgm:t>
    </dgm:pt>
    <dgm:pt modelId="{54F6FFD5-2862-43D9-B005-BF5580E4A332}" type="parTrans" cxnId="{802B8CB7-F5D0-41D3-9357-40484F82830E}">
      <dgm:prSet/>
      <dgm:spPr/>
      <dgm:t>
        <a:bodyPr/>
        <a:lstStyle/>
        <a:p>
          <a:endParaRPr lang="en-US" sz="1600"/>
        </a:p>
      </dgm:t>
    </dgm:pt>
    <dgm:pt modelId="{DE3D712A-CC81-450C-9BA9-57EA5031B220}" type="sibTrans" cxnId="{802B8CB7-F5D0-41D3-9357-40484F82830E}">
      <dgm:prSet/>
      <dgm:spPr/>
      <dgm:t>
        <a:bodyPr/>
        <a:lstStyle/>
        <a:p>
          <a:endParaRPr lang="en-US"/>
        </a:p>
      </dgm:t>
    </dgm:pt>
    <dgm:pt modelId="{033882B0-3D84-4332-9449-C0027807B2C0}">
      <dgm:prSet phldrT="[Text]"/>
      <dgm:spPr>
        <a:noFill/>
      </dgm:spPr>
      <dgm:t>
        <a:bodyPr/>
        <a:lstStyle/>
        <a:p>
          <a:r>
            <a:rPr lang="en-US" dirty="0"/>
            <a:t>GHG Emissions</a:t>
          </a:r>
        </a:p>
      </dgm:t>
    </dgm:pt>
    <dgm:pt modelId="{2EBD09A9-8AAA-435C-92B6-BDA0F28F9B78}" type="parTrans" cxnId="{3B67DDAD-31C1-42D7-8415-08217AE04D73}">
      <dgm:prSet/>
      <dgm:spPr/>
      <dgm:t>
        <a:bodyPr/>
        <a:lstStyle/>
        <a:p>
          <a:endParaRPr lang="en-US" sz="1600"/>
        </a:p>
      </dgm:t>
    </dgm:pt>
    <dgm:pt modelId="{3B6B173F-8ACF-4E40-98CB-F9E1697DF210}" type="sibTrans" cxnId="{3B67DDAD-31C1-42D7-8415-08217AE04D73}">
      <dgm:prSet/>
      <dgm:spPr/>
      <dgm:t>
        <a:bodyPr/>
        <a:lstStyle/>
        <a:p>
          <a:endParaRPr lang="en-US"/>
        </a:p>
      </dgm:t>
    </dgm:pt>
    <dgm:pt modelId="{8673C979-E1FE-4702-AAA4-674C2ECC3163}">
      <dgm:prSet phldrT="[Text]"/>
      <dgm:spPr>
        <a:noFill/>
      </dgm:spPr>
      <dgm:t>
        <a:bodyPr/>
        <a:lstStyle/>
        <a:p>
          <a:r>
            <a:rPr lang="en-US" dirty="0"/>
            <a:t>Multimodal travel</a:t>
          </a:r>
        </a:p>
      </dgm:t>
    </dgm:pt>
    <dgm:pt modelId="{96F6AE30-3F5C-4F89-9522-CF504DCDD561}" type="parTrans" cxnId="{FFEC9900-0E5C-4ADE-B231-676BAF7F7A24}">
      <dgm:prSet/>
      <dgm:spPr/>
      <dgm:t>
        <a:bodyPr/>
        <a:lstStyle/>
        <a:p>
          <a:endParaRPr lang="en-US" sz="1600"/>
        </a:p>
      </dgm:t>
    </dgm:pt>
    <dgm:pt modelId="{BE8111D0-CF5A-4276-BE7B-9E4DE9F3D61E}" type="sibTrans" cxnId="{FFEC9900-0E5C-4ADE-B231-676BAF7F7A24}">
      <dgm:prSet/>
      <dgm:spPr/>
      <dgm:t>
        <a:bodyPr/>
        <a:lstStyle/>
        <a:p>
          <a:endParaRPr lang="en-US"/>
        </a:p>
      </dgm:t>
    </dgm:pt>
    <dgm:pt modelId="{ADCE2C4C-4DD4-461D-A8C4-00BB655A47F9}">
      <dgm:prSet phldrT="[Text]"/>
      <dgm:spPr>
        <a:noFill/>
      </dgm:spPr>
      <dgm:t>
        <a:bodyPr/>
        <a:lstStyle/>
        <a:p>
          <a:pPr>
            <a:buNone/>
          </a:pPr>
          <a:r>
            <a:rPr lang="en-US" dirty="0"/>
            <a:t>Technologies:</a:t>
          </a:r>
        </a:p>
      </dgm:t>
    </dgm:pt>
    <dgm:pt modelId="{3E1BB41B-A99A-4ED8-92F3-FBE975E36497}" type="parTrans" cxnId="{08F67AF7-9D36-4D8D-8A10-D7B5B4630CCE}">
      <dgm:prSet/>
      <dgm:spPr/>
      <dgm:t>
        <a:bodyPr/>
        <a:lstStyle/>
        <a:p>
          <a:endParaRPr lang="en-US" sz="1600"/>
        </a:p>
      </dgm:t>
    </dgm:pt>
    <dgm:pt modelId="{3248AEEE-4BCF-46AF-B078-F03237D1DCAA}" type="sibTrans" cxnId="{08F67AF7-9D36-4D8D-8A10-D7B5B4630CCE}">
      <dgm:prSet/>
      <dgm:spPr/>
      <dgm:t>
        <a:bodyPr/>
        <a:lstStyle/>
        <a:p>
          <a:endParaRPr lang="en-US"/>
        </a:p>
      </dgm:t>
    </dgm:pt>
    <dgm:pt modelId="{6BAE2A71-E9F0-4331-BB56-2036B80638F3}">
      <dgm:prSet phldrT="[Text]"/>
      <dgm:spPr>
        <a:noFill/>
      </dgm:spPr>
      <dgm:t>
        <a:bodyPr/>
        <a:lstStyle/>
        <a:p>
          <a:r>
            <a:rPr lang="en-US" dirty="0"/>
            <a:t>Land Use</a:t>
          </a:r>
        </a:p>
      </dgm:t>
    </dgm:pt>
    <dgm:pt modelId="{2455E699-8307-4FB7-84B9-D7928A5FDA9C}" type="parTrans" cxnId="{875494B3-CAB7-41FB-A3C2-9AFB31350311}">
      <dgm:prSet/>
      <dgm:spPr/>
      <dgm:t>
        <a:bodyPr/>
        <a:lstStyle/>
        <a:p>
          <a:endParaRPr lang="en-US" sz="1600"/>
        </a:p>
      </dgm:t>
    </dgm:pt>
    <dgm:pt modelId="{587CD504-6F52-4BE0-BC3D-A1EEC43F466B}" type="sibTrans" cxnId="{875494B3-CAB7-41FB-A3C2-9AFB31350311}">
      <dgm:prSet/>
      <dgm:spPr/>
      <dgm:t>
        <a:bodyPr/>
        <a:lstStyle/>
        <a:p>
          <a:endParaRPr lang="en-US"/>
        </a:p>
      </dgm:t>
    </dgm:pt>
    <dgm:pt modelId="{824B670D-E97B-4943-BCCF-5633A3ED8AD8}">
      <dgm:prSet phldrT="[Text]"/>
      <dgm:spPr>
        <a:noFill/>
      </dgm:spPr>
      <dgm:t>
        <a:bodyPr/>
        <a:lstStyle/>
        <a:p>
          <a:r>
            <a:rPr lang="en-US" dirty="0"/>
            <a:t>Electrification </a:t>
          </a:r>
        </a:p>
      </dgm:t>
    </dgm:pt>
    <dgm:pt modelId="{F06D6716-0B4D-4A62-9AEE-E2AE269B32C3}" type="parTrans" cxnId="{BC727595-67CD-4C0C-9ADC-149D65F60F59}">
      <dgm:prSet/>
      <dgm:spPr/>
      <dgm:t>
        <a:bodyPr/>
        <a:lstStyle/>
        <a:p>
          <a:endParaRPr lang="en-US" sz="1600"/>
        </a:p>
      </dgm:t>
    </dgm:pt>
    <dgm:pt modelId="{2A17E4B0-4A7D-4944-83E7-B96915948767}" type="sibTrans" cxnId="{BC727595-67CD-4C0C-9ADC-149D65F60F59}">
      <dgm:prSet/>
      <dgm:spPr/>
      <dgm:t>
        <a:bodyPr/>
        <a:lstStyle/>
        <a:p>
          <a:endParaRPr lang="en-US"/>
        </a:p>
      </dgm:t>
    </dgm:pt>
    <dgm:pt modelId="{D2802AEF-C5D4-4634-AA6A-B92B72E25917}">
      <dgm:prSet phldrT="[Text]"/>
      <dgm:spPr>
        <a:noFill/>
      </dgm:spPr>
      <dgm:t>
        <a:bodyPr/>
        <a:lstStyle/>
        <a:p>
          <a:r>
            <a:rPr lang="en-US" dirty="0"/>
            <a:t>Pricing</a:t>
          </a:r>
        </a:p>
      </dgm:t>
    </dgm:pt>
    <dgm:pt modelId="{7ED34589-8174-4553-9C2E-55914E8E398A}" type="parTrans" cxnId="{68728818-C9C9-424E-AD75-A4639A3A1808}">
      <dgm:prSet/>
      <dgm:spPr/>
      <dgm:t>
        <a:bodyPr/>
        <a:lstStyle/>
        <a:p>
          <a:endParaRPr lang="en-US" sz="1600"/>
        </a:p>
      </dgm:t>
    </dgm:pt>
    <dgm:pt modelId="{0C74BC9D-2A8C-4139-B07A-14299657F9F1}" type="sibTrans" cxnId="{68728818-C9C9-424E-AD75-A4639A3A1808}">
      <dgm:prSet/>
      <dgm:spPr/>
      <dgm:t>
        <a:bodyPr/>
        <a:lstStyle/>
        <a:p>
          <a:endParaRPr lang="en-US"/>
        </a:p>
      </dgm:t>
    </dgm:pt>
    <dgm:pt modelId="{89CE5DF7-6A69-47A3-9BC4-E4884F634D1D}">
      <dgm:prSet phldrT="[Text]"/>
      <dgm:spPr>
        <a:noFill/>
      </dgm:spPr>
      <dgm:t>
        <a:bodyPr/>
        <a:lstStyle/>
        <a:p>
          <a:r>
            <a:rPr lang="en-US" dirty="0"/>
            <a:t>Climate Change</a:t>
          </a:r>
        </a:p>
      </dgm:t>
    </dgm:pt>
    <dgm:pt modelId="{03038E2D-CDE9-4F53-9857-4EB29E640275}" type="parTrans" cxnId="{F1807203-181A-4D13-91C8-04D55B681A10}">
      <dgm:prSet/>
      <dgm:spPr/>
      <dgm:t>
        <a:bodyPr/>
        <a:lstStyle/>
        <a:p>
          <a:endParaRPr lang="en-US" sz="1600"/>
        </a:p>
      </dgm:t>
    </dgm:pt>
    <dgm:pt modelId="{607DF280-2610-4960-931B-0B0B537CC55C}" type="sibTrans" cxnId="{F1807203-181A-4D13-91C8-04D55B681A10}">
      <dgm:prSet/>
      <dgm:spPr/>
      <dgm:t>
        <a:bodyPr/>
        <a:lstStyle/>
        <a:p>
          <a:endParaRPr lang="en-US"/>
        </a:p>
      </dgm:t>
    </dgm:pt>
    <dgm:pt modelId="{83EEEF57-7F50-4DF8-B0B1-40C93FF027A6}">
      <dgm:prSet phldrT="[Text]"/>
      <dgm:spPr/>
      <dgm:t>
        <a:bodyPr/>
        <a:lstStyle/>
        <a:p>
          <a:r>
            <a:rPr lang="en-US" dirty="0"/>
            <a:t>Investment Packages </a:t>
          </a:r>
        </a:p>
      </dgm:t>
    </dgm:pt>
    <dgm:pt modelId="{0325867E-BD2E-4BBC-9994-CF0616B6AA72}" type="parTrans" cxnId="{520DD7B3-4A12-41D4-9017-4E11A27CB97D}">
      <dgm:prSet/>
      <dgm:spPr/>
      <dgm:t>
        <a:bodyPr/>
        <a:lstStyle/>
        <a:p>
          <a:endParaRPr lang="en-US"/>
        </a:p>
      </dgm:t>
    </dgm:pt>
    <dgm:pt modelId="{1B76AE27-6D9C-4497-B102-4F1F7BFDFEB8}" type="sibTrans" cxnId="{520DD7B3-4A12-41D4-9017-4E11A27CB97D}">
      <dgm:prSet/>
      <dgm:spPr/>
      <dgm:t>
        <a:bodyPr/>
        <a:lstStyle/>
        <a:p>
          <a:endParaRPr lang="en-US"/>
        </a:p>
      </dgm:t>
    </dgm:pt>
    <dgm:pt modelId="{8E9BF72D-0489-4CBD-98E8-3F20DB325E90}">
      <dgm:prSet phldrT="[Text]"/>
      <dgm:spPr>
        <a:noFill/>
      </dgm:spPr>
      <dgm:t>
        <a:bodyPr/>
        <a:lstStyle/>
        <a:p>
          <a:r>
            <a:rPr lang="en-US" dirty="0"/>
            <a:t>Land Use</a:t>
          </a:r>
        </a:p>
      </dgm:t>
    </dgm:pt>
    <dgm:pt modelId="{92CBA271-160E-4530-AF83-1C569859C7E0}" type="parTrans" cxnId="{080715E9-5E04-431D-9D87-95FD4B5EFD29}">
      <dgm:prSet/>
      <dgm:spPr/>
      <dgm:t>
        <a:bodyPr/>
        <a:lstStyle/>
        <a:p>
          <a:endParaRPr lang="en-US"/>
        </a:p>
      </dgm:t>
    </dgm:pt>
    <dgm:pt modelId="{81E1592D-9C9C-4004-8E12-87B03708CD2E}" type="sibTrans" cxnId="{080715E9-5E04-431D-9D87-95FD4B5EFD29}">
      <dgm:prSet/>
      <dgm:spPr/>
      <dgm:t>
        <a:bodyPr/>
        <a:lstStyle/>
        <a:p>
          <a:endParaRPr lang="en-US"/>
        </a:p>
      </dgm:t>
    </dgm:pt>
    <dgm:pt modelId="{0545F321-831D-4EC4-9664-AED9DE10F4F0}">
      <dgm:prSet phldrT="[Text]"/>
      <dgm:spPr>
        <a:noFill/>
      </dgm:spPr>
      <dgm:t>
        <a:bodyPr/>
        <a:lstStyle/>
        <a:p>
          <a:endParaRPr lang="en-US" dirty="0"/>
        </a:p>
      </dgm:t>
    </dgm:pt>
    <dgm:pt modelId="{6CD3BB2E-5F05-41ED-B41E-4A0231DE83F3}" type="parTrans" cxnId="{EB2246D9-733F-4FDC-813F-E5B707152463}">
      <dgm:prSet/>
      <dgm:spPr/>
      <dgm:t>
        <a:bodyPr/>
        <a:lstStyle/>
        <a:p>
          <a:endParaRPr lang="en-US"/>
        </a:p>
      </dgm:t>
    </dgm:pt>
    <dgm:pt modelId="{0F218C63-7920-4F14-AF34-9B7B7877A373}" type="sibTrans" cxnId="{EB2246D9-733F-4FDC-813F-E5B707152463}">
      <dgm:prSet/>
      <dgm:spPr/>
      <dgm:t>
        <a:bodyPr/>
        <a:lstStyle/>
        <a:p>
          <a:endParaRPr lang="en-US"/>
        </a:p>
      </dgm:t>
    </dgm:pt>
    <dgm:pt modelId="{99E129F0-EE8E-46D6-B9F2-C7E5FF7B6FFF}">
      <dgm:prSet phldrT="[Text]"/>
      <dgm:spPr>
        <a:noFill/>
      </dgm:spPr>
      <dgm:t>
        <a:bodyPr/>
        <a:lstStyle/>
        <a:p>
          <a:r>
            <a:rPr lang="en-US" dirty="0"/>
            <a:t>Demand Management &amp; Parking Pricing</a:t>
          </a:r>
        </a:p>
      </dgm:t>
    </dgm:pt>
    <dgm:pt modelId="{F51622C7-F53A-4565-9EC0-5E276A586E44}" type="parTrans" cxnId="{6DF3CFB2-C870-4919-B84D-5BCF9422D93A}">
      <dgm:prSet/>
      <dgm:spPr/>
      <dgm:t>
        <a:bodyPr/>
        <a:lstStyle/>
        <a:p>
          <a:endParaRPr lang="en-US"/>
        </a:p>
      </dgm:t>
    </dgm:pt>
    <dgm:pt modelId="{57B86698-A094-4A4A-B0B7-727D3889ADB0}" type="sibTrans" cxnId="{6DF3CFB2-C870-4919-B84D-5BCF9422D93A}">
      <dgm:prSet/>
      <dgm:spPr/>
      <dgm:t>
        <a:bodyPr/>
        <a:lstStyle/>
        <a:p>
          <a:endParaRPr lang="en-US"/>
        </a:p>
      </dgm:t>
    </dgm:pt>
    <dgm:pt modelId="{B42C1242-06B7-46AF-8604-F4F5022026A2}">
      <dgm:prSet phldrT="[Text]"/>
      <dgm:spPr>
        <a:noFill/>
      </dgm:spPr>
      <dgm:t>
        <a:bodyPr/>
        <a:lstStyle/>
        <a:p>
          <a:r>
            <a:rPr lang="en-US" dirty="0"/>
            <a:t>Taxes (Gas, Carbon) &amp; Fees (VMT)</a:t>
          </a:r>
        </a:p>
      </dgm:t>
    </dgm:pt>
    <dgm:pt modelId="{82ADD877-7137-4AC7-87F4-547AEAE14688}" type="parTrans" cxnId="{7EAF96CC-EAD5-4E43-8A72-6803DB11A6B8}">
      <dgm:prSet/>
      <dgm:spPr/>
      <dgm:t>
        <a:bodyPr/>
        <a:lstStyle/>
        <a:p>
          <a:endParaRPr lang="en-US"/>
        </a:p>
      </dgm:t>
    </dgm:pt>
    <dgm:pt modelId="{4258BE45-9BC2-438A-9B18-22F23E7FD6FC}" type="sibTrans" cxnId="{7EAF96CC-EAD5-4E43-8A72-6803DB11A6B8}">
      <dgm:prSet/>
      <dgm:spPr/>
      <dgm:t>
        <a:bodyPr/>
        <a:lstStyle/>
        <a:p>
          <a:endParaRPr lang="en-US"/>
        </a:p>
      </dgm:t>
    </dgm:pt>
    <dgm:pt modelId="{42E78E52-B234-469B-BC94-ED769B0EAF99}">
      <dgm:prSet phldrT="[Text]"/>
      <dgm:spPr>
        <a:noFill/>
      </dgm:spPr>
      <dgm:t>
        <a:bodyPr/>
        <a:lstStyle/>
        <a:p>
          <a:r>
            <a:rPr lang="en-US" dirty="0"/>
            <a:t>Income Distribution</a:t>
          </a:r>
        </a:p>
      </dgm:t>
    </dgm:pt>
    <dgm:pt modelId="{BF14ECFD-46FB-4FCF-A31B-D8A4A58CF2C0}" type="parTrans" cxnId="{1847B66D-D84C-45EB-80F5-118DCC43C78B}">
      <dgm:prSet/>
      <dgm:spPr/>
      <dgm:t>
        <a:bodyPr/>
        <a:lstStyle/>
        <a:p>
          <a:endParaRPr lang="en-US"/>
        </a:p>
      </dgm:t>
    </dgm:pt>
    <dgm:pt modelId="{467A52AF-6094-448C-B7DD-B74DA375F8E3}" type="sibTrans" cxnId="{1847B66D-D84C-45EB-80F5-118DCC43C78B}">
      <dgm:prSet/>
      <dgm:spPr/>
      <dgm:t>
        <a:bodyPr/>
        <a:lstStyle/>
        <a:p>
          <a:endParaRPr lang="en-US"/>
        </a:p>
      </dgm:t>
    </dgm:pt>
    <dgm:pt modelId="{5777CC5C-7196-4E88-A897-B8AA739D06F2}">
      <dgm:prSet phldrT="[Text]"/>
      <dgm:spPr>
        <a:noFill/>
      </dgm:spPr>
      <dgm:t>
        <a:bodyPr/>
        <a:lstStyle/>
        <a:p>
          <a:endParaRPr lang="en-US" dirty="0"/>
        </a:p>
      </dgm:t>
    </dgm:pt>
    <dgm:pt modelId="{A8D6160F-73F0-4207-9E17-A254E476D384}" type="parTrans" cxnId="{0B263532-A9A6-490D-8CDB-891639C49F0F}">
      <dgm:prSet/>
      <dgm:spPr/>
      <dgm:t>
        <a:bodyPr/>
        <a:lstStyle/>
        <a:p>
          <a:endParaRPr lang="en-US"/>
        </a:p>
      </dgm:t>
    </dgm:pt>
    <dgm:pt modelId="{2F1F9074-90D9-4E45-8451-D5A3ED7426B3}" type="sibTrans" cxnId="{0B263532-A9A6-490D-8CDB-891639C49F0F}">
      <dgm:prSet/>
      <dgm:spPr/>
      <dgm:t>
        <a:bodyPr/>
        <a:lstStyle/>
        <a:p>
          <a:endParaRPr lang="en-US"/>
        </a:p>
      </dgm:t>
    </dgm:pt>
    <dgm:pt modelId="{29FD53AB-70EF-4537-AA7C-76EE7AE79B1B}">
      <dgm:prSet phldrT="[Text]"/>
      <dgm:spPr>
        <a:noFill/>
      </dgm:spPr>
      <dgm:t>
        <a:bodyPr/>
        <a:lstStyle/>
        <a:p>
          <a:r>
            <a:rPr lang="en-US" dirty="0"/>
            <a:t>Fleet Electrification</a:t>
          </a:r>
        </a:p>
      </dgm:t>
    </dgm:pt>
    <dgm:pt modelId="{FB6F4AF1-2125-4E46-A4AD-34F73F7CEF72}" type="parTrans" cxnId="{8FAAF60B-A657-4E93-9BBB-45EB70C6B7BB}">
      <dgm:prSet/>
      <dgm:spPr/>
      <dgm:t>
        <a:bodyPr/>
        <a:lstStyle/>
        <a:p>
          <a:endParaRPr lang="en-US"/>
        </a:p>
      </dgm:t>
    </dgm:pt>
    <dgm:pt modelId="{0C1517A0-1E8C-4B43-8F3F-E7BF761FD618}" type="sibTrans" cxnId="{8FAAF60B-A657-4E93-9BBB-45EB70C6B7BB}">
      <dgm:prSet/>
      <dgm:spPr/>
      <dgm:t>
        <a:bodyPr/>
        <a:lstStyle/>
        <a:p>
          <a:endParaRPr lang="en-US"/>
        </a:p>
      </dgm:t>
    </dgm:pt>
    <dgm:pt modelId="{826BF80E-6F48-40B6-94E5-192C4986B291}">
      <dgm:prSet phldrT="[Text]"/>
      <dgm:spPr>
        <a:noFill/>
      </dgm:spPr>
      <dgm:t>
        <a:bodyPr/>
        <a:lstStyle/>
        <a:p>
          <a:r>
            <a:rPr lang="en-US" dirty="0"/>
            <a:t>VMT</a:t>
          </a:r>
        </a:p>
      </dgm:t>
    </dgm:pt>
    <dgm:pt modelId="{7056FA1E-A668-455F-B8BC-0294ADD897AE}" type="parTrans" cxnId="{1911B50F-8AF8-4B3E-9499-467B0153FBBD}">
      <dgm:prSet/>
      <dgm:spPr/>
      <dgm:t>
        <a:bodyPr/>
        <a:lstStyle/>
        <a:p>
          <a:endParaRPr lang="en-US"/>
        </a:p>
      </dgm:t>
    </dgm:pt>
    <dgm:pt modelId="{4B0AB8AF-FDA6-4178-932D-03E9B79B5EAF}" type="sibTrans" cxnId="{1911B50F-8AF8-4B3E-9499-467B0153FBBD}">
      <dgm:prSet/>
      <dgm:spPr/>
      <dgm:t>
        <a:bodyPr/>
        <a:lstStyle/>
        <a:p>
          <a:endParaRPr lang="en-US"/>
        </a:p>
      </dgm:t>
    </dgm:pt>
    <dgm:pt modelId="{29185E87-B121-4A51-972B-8FC72AC500AE}">
      <dgm:prSet phldrT="[Text]"/>
      <dgm:spPr>
        <a:noFill/>
      </dgm:spPr>
      <dgm:t>
        <a:bodyPr/>
        <a:lstStyle/>
        <a:p>
          <a:r>
            <a:rPr lang="en-US" dirty="0"/>
            <a:t>Etc.</a:t>
          </a:r>
        </a:p>
      </dgm:t>
    </dgm:pt>
    <dgm:pt modelId="{A5C3B617-65E1-4C70-A74F-12822A588662}" type="parTrans" cxnId="{553DD1A2-AEC2-4683-AC17-9B9E24705498}">
      <dgm:prSet/>
      <dgm:spPr/>
      <dgm:t>
        <a:bodyPr/>
        <a:lstStyle/>
        <a:p>
          <a:endParaRPr lang="en-US"/>
        </a:p>
      </dgm:t>
    </dgm:pt>
    <dgm:pt modelId="{0EA8AFC8-65DC-4CB5-A2C0-68F93A9DFEA4}" type="sibTrans" cxnId="{553DD1A2-AEC2-4683-AC17-9B9E24705498}">
      <dgm:prSet/>
      <dgm:spPr/>
      <dgm:t>
        <a:bodyPr/>
        <a:lstStyle/>
        <a:p>
          <a:endParaRPr lang="en-US"/>
        </a:p>
      </dgm:t>
    </dgm:pt>
    <dgm:pt modelId="{32129763-2F45-4555-B952-FE075D2CEEE3}">
      <dgm:prSet phldrT="[Text]"/>
      <dgm:spPr>
        <a:noFill/>
      </dgm:spPr>
      <dgm:t>
        <a:bodyPr/>
        <a:lstStyle/>
        <a:p>
          <a:endParaRPr lang="en-US" dirty="0"/>
        </a:p>
      </dgm:t>
    </dgm:pt>
    <dgm:pt modelId="{49680A1E-3C2F-4546-B9A1-70E86318604F}" type="parTrans" cxnId="{CE04D07D-6421-4F15-9BE1-2B592C6B85D3}">
      <dgm:prSet/>
      <dgm:spPr/>
      <dgm:t>
        <a:bodyPr/>
        <a:lstStyle/>
        <a:p>
          <a:endParaRPr lang="en-US"/>
        </a:p>
      </dgm:t>
    </dgm:pt>
    <dgm:pt modelId="{E20D470C-9AE1-4EB3-B331-836CF8008DFD}" type="sibTrans" cxnId="{CE04D07D-6421-4F15-9BE1-2B592C6B85D3}">
      <dgm:prSet/>
      <dgm:spPr/>
      <dgm:t>
        <a:bodyPr/>
        <a:lstStyle/>
        <a:p>
          <a:endParaRPr lang="en-US"/>
        </a:p>
      </dgm:t>
    </dgm:pt>
    <dgm:pt modelId="{14A92AEA-494E-411A-ADD2-D948F6A476D6}">
      <dgm:prSet phldrT="[Text]"/>
      <dgm:spPr>
        <a:noFill/>
      </dgm:spPr>
      <dgm:t>
        <a:bodyPr/>
        <a:lstStyle/>
        <a:p>
          <a:r>
            <a:rPr lang="en-US" dirty="0"/>
            <a:t>Bike/Ped Share </a:t>
          </a:r>
        </a:p>
      </dgm:t>
    </dgm:pt>
    <dgm:pt modelId="{831B6D51-9977-4FEE-A68B-CD59A325F00C}" type="parTrans" cxnId="{59DF4004-81C9-4E0E-945E-3DD82DBBD69D}">
      <dgm:prSet/>
      <dgm:spPr/>
      <dgm:t>
        <a:bodyPr/>
        <a:lstStyle/>
        <a:p>
          <a:endParaRPr lang="en-US"/>
        </a:p>
      </dgm:t>
    </dgm:pt>
    <dgm:pt modelId="{2811C2E7-E196-4ACF-842E-81C500AC4EC7}" type="sibTrans" cxnId="{59DF4004-81C9-4E0E-945E-3DD82DBBD69D}">
      <dgm:prSet/>
      <dgm:spPr/>
      <dgm:t>
        <a:bodyPr/>
        <a:lstStyle/>
        <a:p>
          <a:endParaRPr lang="en-US"/>
        </a:p>
      </dgm:t>
    </dgm:pt>
    <dgm:pt modelId="{9AFACAE4-5951-4B76-B8A0-14797E554335}">
      <dgm:prSet phldrT="[Text]"/>
      <dgm:spPr>
        <a:noFill/>
      </dgm:spPr>
      <dgm:t>
        <a:bodyPr/>
        <a:lstStyle/>
        <a:p>
          <a:r>
            <a:rPr lang="en-US" dirty="0"/>
            <a:t>Transit Improvements</a:t>
          </a:r>
        </a:p>
      </dgm:t>
    </dgm:pt>
    <dgm:pt modelId="{BD0DCD44-C4A9-4710-B8E0-1EF7DCC9C380}" type="parTrans" cxnId="{BF1B1EF7-F828-4937-95CC-34806E3DE8E6}">
      <dgm:prSet/>
      <dgm:spPr/>
      <dgm:t>
        <a:bodyPr/>
        <a:lstStyle/>
        <a:p>
          <a:endParaRPr lang="en-US"/>
        </a:p>
      </dgm:t>
    </dgm:pt>
    <dgm:pt modelId="{3F22FE55-EFE7-400C-8FE2-CDA657A19481}" type="sibTrans" cxnId="{BF1B1EF7-F828-4937-95CC-34806E3DE8E6}">
      <dgm:prSet/>
      <dgm:spPr/>
      <dgm:t>
        <a:bodyPr/>
        <a:lstStyle/>
        <a:p>
          <a:endParaRPr lang="en-US"/>
        </a:p>
      </dgm:t>
    </dgm:pt>
    <dgm:pt modelId="{A8351143-FFC2-497C-9484-9386F522182F}">
      <dgm:prSet phldrT="[Text]"/>
      <dgm:spPr>
        <a:noFill/>
      </dgm:spPr>
      <dgm:t>
        <a:bodyPr/>
        <a:lstStyle/>
        <a:p>
          <a:r>
            <a:rPr lang="en-US" dirty="0"/>
            <a:t>Bike &amp; Transit</a:t>
          </a:r>
        </a:p>
      </dgm:t>
    </dgm:pt>
    <dgm:pt modelId="{E767D383-E302-4BDB-B049-636F9A8E5B6D}" type="parTrans" cxnId="{32F0AD3A-D483-4AF8-A4E9-F0D7C3CC98F5}">
      <dgm:prSet/>
      <dgm:spPr/>
      <dgm:t>
        <a:bodyPr/>
        <a:lstStyle/>
        <a:p>
          <a:endParaRPr lang="en-US"/>
        </a:p>
      </dgm:t>
    </dgm:pt>
    <dgm:pt modelId="{FCCC6854-E5B6-4E05-9C06-CB62A2564E8A}" type="sibTrans" cxnId="{32F0AD3A-D483-4AF8-A4E9-F0D7C3CC98F5}">
      <dgm:prSet/>
      <dgm:spPr/>
      <dgm:t>
        <a:bodyPr/>
        <a:lstStyle/>
        <a:p>
          <a:endParaRPr lang="en-US"/>
        </a:p>
      </dgm:t>
    </dgm:pt>
    <dgm:pt modelId="{55D7C48A-7391-4050-A931-9A44F79A5309}" type="pres">
      <dgm:prSet presAssocID="{2524BAD2-F8DF-4E91-9518-51C680DB0C7C}" presName="Name0" presStyleCnt="0">
        <dgm:presLayoutVars>
          <dgm:dir/>
          <dgm:animLvl val="lvl"/>
          <dgm:resizeHandles val="exact"/>
        </dgm:presLayoutVars>
      </dgm:prSet>
      <dgm:spPr/>
    </dgm:pt>
    <dgm:pt modelId="{E3009758-0CA1-4F2C-A8E8-5E4F515A8372}" type="pres">
      <dgm:prSet presAssocID="{4ED84308-1A78-4031-9C0D-B8523AEB072F}" presName="composite" presStyleCnt="0"/>
      <dgm:spPr/>
    </dgm:pt>
    <dgm:pt modelId="{E88848FE-052D-4CD5-9238-A2E77C4A89A6}" type="pres">
      <dgm:prSet presAssocID="{4ED84308-1A78-4031-9C0D-B8523AEB072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A8D6A36C-E21C-4406-81D2-5AD003876C1E}" type="pres">
      <dgm:prSet presAssocID="{4ED84308-1A78-4031-9C0D-B8523AEB072F}" presName="desTx" presStyleLbl="alignAccFollowNode1" presStyleIdx="0" presStyleCnt="4">
        <dgm:presLayoutVars>
          <dgm:bulletEnabled val="1"/>
        </dgm:presLayoutVars>
      </dgm:prSet>
      <dgm:spPr/>
    </dgm:pt>
    <dgm:pt modelId="{C5A62A43-E423-4E60-BE87-26DF77FD8BA9}" type="pres">
      <dgm:prSet presAssocID="{46F03E06-5024-4FBD-B234-A894AA2BF45D}" presName="space" presStyleCnt="0"/>
      <dgm:spPr/>
    </dgm:pt>
    <dgm:pt modelId="{A7B0D128-082E-4460-BA20-F9FDF375CDE7}" type="pres">
      <dgm:prSet presAssocID="{DBB4460A-DCF8-4F6E-B713-17E43E964662}" presName="composite" presStyleCnt="0"/>
      <dgm:spPr/>
    </dgm:pt>
    <dgm:pt modelId="{8205AC33-D2C5-4ED4-81D8-7B4EB7B5F368}" type="pres">
      <dgm:prSet presAssocID="{DBB4460A-DCF8-4F6E-B713-17E43E96466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04B6AF8-5787-44AC-8BE6-9BF7C1D48E38}" type="pres">
      <dgm:prSet presAssocID="{DBB4460A-DCF8-4F6E-B713-17E43E964662}" presName="desTx" presStyleLbl="alignAccFollowNode1" presStyleIdx="1" presStyleCnt="4">
        <dgm:presLayoutVars>
          <dgm:bulletEnabled val="1"/>
        </dgm:presLayoutVars>
      </dgm:prSet>
      <dgm:spPr/>
    </dgm:pt>
    <dgm:pt modelId="{E63087B3-130B-4BFD-9D5A-52349B22EF31}" type="pres">
      <dgm:prSet presAssocID="{0D24F728-748D-4045-83A1-653EE1830C61}" presName="space" presStyleCnt="0"/>
      <dgm:spPr/>
    </dgm:pt>
    <dgm:pt modelId="{66E804FC-A363-491E-9AEB-DA190F300269}" type="pres">
      <dgm:prSet presAssocID="{83EEEF57-7F50-4DF8-B0B1-40C93FF027A6}" presName="composite" presStyleCnt="0"/>
      <dgm:spPr/>
    </dgm:pt>
    <dgm:pt modelId="{C28D1233-5A3E-4A07-9632-443315E9D1C8}" type="pres">
      <dgm:prSet presAssocID="{83EEEF57-7F50-4DF8-B0B1-40C93FF027A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1E078538-8001-4A3A-834A-C934C810612F}" type="pres">
      <dgm:prSet presAssocID="{83EEEF57-7F50-4DF8-B0B1-40C93FF027A6}" presName="desTx" presStyleLbl="alignAccFollowNode1" presStyleIdx="2" presStyleCnt="4">
        <dgm:presLayoutVars>
          <dgm:bulletEnabled val="1"/>
        </dgm:presLayoutVars>
      </dgm:prSet>
      <dgm:spPr/>
    </dgm:pt>
    <dgm:pt modelId="{3E55EEAF-3EA4-4933-B494-5C7BA86167A3}" type="pres">
      <dgm:prSet presAssocID="{1B76AE27-6D9C-4497-B102-4F1F7BFDFEB8}" presName="space" presStyleCnt="0"/>
      <dgm:spPr/>
    </dgm:pt>
    <dgm:pt modelId="{57D63105-AEDB-453F-B78C-C3D9F4C04248}" type="pres">
      <dgm:prSet presAssocID="{A9DCB38A-B458-47D8-B9EE-2FAEF5CA0554}" presName="composite" presStyleCnt="0"/>
      <dgm:spPr/>
    </dgm:pt>
    <dgm:pt modelId="{B1E2574A-E919-4F21-86B1-4F41D98CA4C9}" type="pres">
      <dgm:prSet presAssocID="{A9DCB38A-B458-47D8-B9EE-2FAEF5CA055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5A8DD81-9DF5-4BE8-802A-9015ADCA6B58}" type="pres">
      <dgm:prSet presAssocID="{A9DCB38A-B458-47D8-B9EE-2FAEF5CA0554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FFEC9900-0E5C-4ADE-B231-676BAF7F7A24}" srcId="{A9DCB38A-B458-47D8-B9EE-2FAEF5CA0554}" destId="{8673C979-E1FE-4702-AAA4-674C2ECC3163}" srcOrd="2" destOrd="0" parTransId="{96F6AE30-3F5C-4F89-9522-CF504DCDD561}" sibTransId="{BE8111D0-CF5A-4276-BE7B-9E4DE9F3D61E}"/>
    <dgm:cxn modelId="{35107702-0BBF-4862-8F6D-64DC6ADEF8E9}" type="presOf" srcId="{8E9BF72D-0489-4CBD-98E8-3F20DB325E90}" destId="{1E078538-8001-4A3A-834A-C934C810612F}" srcOrd="0" destOrd="0" presId="urn:microsoft.com/office/officeart/2005/8/layout/hList1"/>
    <dgm:cxn modelId="{3D065A02-404F-42A0-B880-DA2AEBE14B06}" type="presOf" srcId="{DBB4460A-DCF8-4F6E-B713-17E43E964662}" destId="{8205AC33-D2C5-4ED4-81D8-7B4EB7B5F368}" srcOrd="0" destOrd="0" presId="urn:microsoft.com/office/officeart/2005/8/layout/hList1"/>
    <dgm:cxn modelId="{F1807203-181A-4D13-91C8-04D55B681A10}" srcId="{DBB4460A-DCF8-4F6E-B713-17E43E964662}" destId="{89CE5DF7-6A69-47A3-9BC4-E4884F634D1D}" srcOrd="7" destOrd="0" parTransId="{03038E2D-CDE9-4F53-9857-4EB29E640275}" sibTransId="{607DF280-2610-4960-931B-0B0B537CC55C}"/>
    <dgm:cxn modelId="{59DF4004-81C9-4E0E-945E-3DD82DBBD69D}" srcId="{DBB4460A-DCF8-4F6E-B713-17E43E964662}" destId="{14A92AEA-494E-411A-ADD2-D948F6A476D6}" srcOrd="3" destOrd="0" parTransId="{831B6D51-9977-4FEE-A68B-CD59A325F00C}" sibTransId="{2811C2E7-E196-4ACF-842E-81C500AC4EC7}"/>
    <dgm:cxn modelId="{83088A09-0014-49B1-926A-65C48C822852}" srcId="{2524BAD2-F8DF-4E91-9518-51C680DB0C7C}" destId="{DBB4460A-DCF8-4F6E-B713-17E43E964662}" srcOrd="1" destOrd="0" parTransId="{E85A4126-6F6F-4469-BA22-7FC894A9A086}" sibTransId="{0D24F728-748D-4045-83A1-653EE1830C61}"/>
    <dgm:cxn modelId="{8FAAF60B-A657-4E93-9BBB-45EB70C6B7BB}" srcId="{83EEEF57-7F50-4DF8-B0B1-40C93FF027A6}" destId="{29FD53AB-70EF-4537-AA7C-76EE7AE79B1B}" srcOrd="5" destOrd="0" parTransId="{FB6F4AF1-2125-4E46-A4AD-34F73F7CEF72}" sibTransId="{0C1517A0-1E8C-4B43-8F3F-E7BF761FD618}"/>
    <dgm:cxn modelId="{60BAD70C-38CA-441E-8332-F4B629389691}" type="presOf" srcId="{A9DCB38A-B458-47D8-B9EE-2FAEF5CA0554}" destId="{B1E2574A-E919-4F21-86B1-4F41D98CA4C9}" srcOrd="0" destOrd="0" presId="urn:microsoft.com/office/officeart/2005/8/layout/hList1"/>
    <dgm:cxn modelId="{1911B50F-8AF8-4B3E-9499-467B0153FBBD}" srcId="{A9DCB38A-B458-47D8-B9EE-2FAEF5CA0554}" destId="{826BF80E-6F48-40B6-94E5-192C4986B291}" srcOrd="1" destOrd="0" parTransId="{7056FA1E-A668-455F-B8BC-0294ADD897AE}" sibTransId="{4B0AB8AF-FDA6-4178-932D-03E9B79B5EAF}"/>
    <dgm:cxn modelId="{97945311-E40B-45CD-B8A1-5225EEBF0CE2}" type="presOf" srcId="{826BF80E-6F48-40B6-94E5-192C4986B291}" destId="{B5A8DD81-9DF5-4BE8-802A-9015ADCA6B58}" srcOrd="0" destOrd="1" presId="urn:microsoft.com/office/officeart/2005/8/layout/hList1"/>
    <dgm:cxn modelId="{71215A16-D581-448E-B064-F9146F05E3FB}" type="presOf" srcId="{0F2C7222-CE09-443D-AA58-537B375686FD}" destId="{A04B6AF8-5787-44AC-8BE6-9BF7C1D48E38}" srcOrd="0" destOrd="0" presId="urn:microsoft.com/office/officeart/2005/8/layout/hList1"/>
    <dgm:cxn modelId="{68728818-C9C9-424E-AD75-A4639A3A1808}" srcId="{DBB4460A-DCF8-4F6E-B713-17E43E964662}" destId="{D2802AEF-C5D4-4634-AA6A-B92B72E25917}" srcOrd="6" destOrd="0" parTransId="{7ED34589-8174-4553-9C2E-55914E8E398A}" sibTransId="{0C74BC9D-2A8C-4139-B07A-14299657F9F1}"/>
    <dgm:cxn modelId="{F5E6DC1F-A531-4C3E-94AB-F804B0188369}" srcId="{2524BAD2-F8DF-4E91-9518-51C680DB0C7C}" destId="{4ED84308-1A78-4031-9C0D-B8523AEB072F}" srcOrd="0" destOrd="0" parTransId="{0CCDD6C9-1E8A-46B0-A95D-6E7BDB8F3ACE}" sibTransId="{46F03E06-5024-4FBD-B234-A894AA2BF45D}"/>
    <dgm:cxn modelId="{87DA942B-EA1D-45A1-84C4-849899720EC1}" type="presOf" srcId="{89CE5DF7-6A69-47A3-9BC4-E4884F634D1D}" destId="{A04B6AF8-5787-44AC-8BE6-9BF7C1D48E38}" srcOrd="0" destOrd="7" presId="urn:microsoft.com/office/officeart/2005/8/layout/hList1"/>
    <dgm:cxn modelId="{0B263532-A9A6-490D-8CDB-891639C49F0F}" srcId="{83EEEF57-7F50-4DF8-B0B1-40C93FF027A6}" destId="{5777CC5C-7196-4E88-A897-B8AA739D06F2}" srcOrd="7" destOrd="0" parTransId="{A8D6160F-73F0-4207-9E17-A254E476D384}" sibTransId="{2F1F9074-90D9-4E45-8451-D5A3ED7426B3}"/>
    <dgm:cxn modelId="{FE9B2635-4324-4C32-B579-5F19B8CE5B99}" type="presOf" srcId="{B42C1242-06B7-46AF-8604-F4F5022026A2}" destId="{1E078538-8001-4A3A-834A-C934C810612F}" srcOrd="0" destOrd="3" presId="urn:microsoft.com/office/officeart/2005/8/layout/hList1"/>
    <dgm:cxn modelId="{32F0AD3A-D483-4AF8-A4E9-F0D7C3CC98F5}" srcId="{83EEEF57-7F50-4DF8-B0B1-40C93FF027A6}" destId="{A8351143-FFC2-497C-9484-9386F522182F}" srcOrd="2" destOrd="0" parTransId="{E767D383-E302-4BDB-B049-636F9A8E5B6D}" sibTransId="{FCCC6854-E5B6-4E05-9C06-CB62A2564E8A}"/>
    <dgm:cxn modelId="{E4FC7A3F-F06D-47CD-A826-C4F7B99F03EB}" type="presOf" srcId="{ADCE2C4C-4DD4-461D-A8C4-00BB655A47F9}" destId="{A04B6AF8-5787-44AC-8BE6-9BF7C1D48E38}" srcOrd="0" destOrd="1" presId="urn:microsoft.com/office/officeart/2005/8/layout/hList1"/>
    <dgm:cxn modelId="{A458E25C-AFDC-4FA9-A424-F47D635DE812}" type="presOf" srcId="{A8351143-FFC2-497C-9484-9386F522182F}" destId="{1E078538-8001-4A3A-834A-C934C810612F}" srcOrd="0" destOrd="2" presId="urn:microsoft.com/office/officeart/2005/8/layout/hList1"/>
    <dgm:cxn modelId="{F358265F-84BB-48A1-A8B6-0B6E1DA1BEC3}" type="presOf" srcId="{824B670D-E97B-4943-BCCF-5633A3ED8AD8}" destId="{A04B6AF8-5787-44AC-8BE6-9BF7C1D48E38}" srcOrd="0" destOrd="5" presId="urn:microsoft.com/office/officeart/2005/8/layout/hList1"/>
    <dgm:cxn modelId="{0BA2EF60-5A46-450E-BC5F-23D9970D8325}" type="presOf" srcId="{83EEEF57-7F50-4DF8-B0B1-40C93FF027A6}" destId="{C28D1233-5A3E-4A07-9632-443315E9D1C8}" srcOrd="0" destOrd="0" presId="urn:microsoft.com/office/officeart/2005/8/layout/hList1"/>
    <dgm:cxn modelId="{03CC2161-94F8-4236-BFC5-9A7EE653924B}" type="presOf" srcId="{AB5F292A-B073-4232-A117-CEE920974132}" destId="{A8D6A36C-E21C-4406-81D2-5AD003876C1E}" srcOrd="0" destOrd="0" presId="urn:microsoft.com/office/officeart/2005/8/layout/hList1"/>
    <dgm:cxn modelId="{185F2B63-4FD9-493B-BC80-2751877F2A02}" srcId="{DBB4460A-DCF8-4F6E-B713-17E43E964662}" destId="{0F2C7222-CE09-443D-AA58-537B375686FD}" srcOrd="0" destOrd="0" parTransId="{161E3ACF-059C-49A1-B7D2-520BD64A2D63}" sibTransId="{16077251-9F4D-402F-B692-CA8D9F666FF1}"/>
    <dgm:cxn modelId="{32BC5845-6EB3-4FC3-85D3-523EA1E4C3C4}" type="presOf" srcId="{0545F321-831D-4EC4-9664-AED9DE10F4F0}" destId="{1E078538-8001-4A3A-834A-C934C810612F}" srcOrd="0" destOrd="8" presId="urn:microsoft.com/office/officeart/2005/8/layout/hList1"/>
    <dgm:cxn modelId="{9F88474B-16D5-4AF7-922C-228E73C86896}" type="presOf" srcId="{9AFACAE4-5951-4B76-B8A0-14797E554335}" destId="{A04B6AF8-5787-44AC-8BE6-9BF7C1D48E38}" srcOrd="0" destOrd="4" presId="urn:microsoft.com/office/officeart/2005/8/layout/hList1"/>
    <dgm:cxn modelId="{82ED7C6B-0123-425B-8394-AA93003BFE0D}" type="presOf" srcId="{32129763-2F45-4555-B952-FE075D2CEEE3}" destId="{1E078538-8001-4A3A-834A-C934C810612F}" srcOrd="0" destOrd="6" presId="urn:microsoft.com/office/officeart/2005/8/layout/hList1"/>
    <dgm:cxn modelId="{1847B66D-D84C-45EB-80F5-118DCC43C78B}" srcId="{83EEEF57-7F50-4DF8-B0B1-40C93FF027A6}" destId="{42E78E52-B234-469B-BC94-ED769B0EAF99}" srcOrd="4" destOrd="0" parTransId="{BF14ECFD-46FB-4FCF-A31B-D8A4A58CF2C0}" sibTransId="{467A52AF-6094-448C-B7DD-B74DA375F8E3}"/>
    <dgm:cxn modelId="{E1C7EC54-6E8F-4E9A-ABFB-6131A3CBB85F}" type="presOf" srcId="{42E78E52-B234-469B-BC94-ED769B0EAF99}" destId="{1E078538-8001-4A3A-834A-C934C810612F}" srcOrd="0" destOrd="4" presId="urn:microsoft.com/office/officeart/2005/8/layout/hList1"/>
    <dgm:cxn modelId="{FAD16A55-B501-461F-96A3-314520E58810}" srcId="{4ED84308-1A78-4031-9C0D-B8523AEB072F}" destId="{AB5F292A-B073-4232-A117-CEE920974132}" srcOrd="0" destOrd="0" parTransId="{9D06F7E1-53F9-4D29-987C-C2A36E0A12A4}" sibTransId="{B611431B-1E13-4CC1-83BF-3D1D70FA4BB7}"/>
    <dgm:cxn modelId="{332BA177-CF6D-4A1C-896C-B7BB8C2343BC}" type="presOf" srcId="{2524BAD2-F8DF-4E91-9518-51C680DB0C7C}" destId="{55D7C48A-7391-4050-A931-9A44F79A5309}" srcOrd="0" destOrd="0" presId="urn:microsoft.com/office/officeart/2005/8/layout/hList1"/>
    <dgm:cxn modelId="{CE04D07D-6421-4F15-9BE1-2B592C6B85D3}" srcId="{83EEEF57-7F50-4DF8-B0B1-40C93FF027A6}" destId="{32129763-2F45-4555-B952-FE075D2CEEE3}" srcOrd="6" destOrd="0" parTransId="{49680A1E-3C2F-4546-B9A1-70E86318604F}" sibTransId="{E20D470C-9AE1-4EB3-B331-836CF8008DFD}"/>
    <dgm:cxn modelId="{F67A2686-BCD4-4B34-9082-4A4ED648CD7A}" type="presOf" srcId="{14A92AEA-494E-411A-ADD2-D948F6A476D6}" destId="{A04B6AF8-5787-44AC-8BE6-9BF7C1D48E38}" srcOrd="0" destOrd="3" presId="urn:microsoft.com/office/officeart/2005/8/layout/hList1"/>
    <dgm:cxn modelId="{47EAFF8B-1BAF-4B24-961A-8B6DC2C94C81}" type="presOf" srcId="{D2802AEF-C5D4-4634-AA6A-B92B72E25917}" destId="{A04B6AF8-5787-44AC-8BE6-9BF7C1D48E38}" srcOrd="0" destOrd="6" presId="urn:microsoft.com/office/officeart/2005/8/layout/hList1"/>
    <dgm:cxn modelId="{BC727595-67CD-4C0C-9ADC-149D65F60F59}" srcId="{DBB4460A-DCF8-4F6E-B713-17E43E964662}" destId="{824B670D-E97B-4943-BCCF-5633A3ED8AD8}" srcOrd="5" destOrd="0" parTransId="{F06D6716-0B4D-4A62-9AEE-E2AE269B32C3}" sibTransId="{2A17E4B0-4A7D-4944-83E7-B96915948767}"/>
    <dgm:cxn modelId="{78314E96-21EE-4F9C-9FE1-FBE4FD29DB27}" type="presOf" srcId="{6BAE2A71-E9F0-4331-BB56-2036B80638F3}" destId="{A04B6AF8-5787-44AC-8BE6-9BF7C1D48E38}" srcOrd="0" destOrd="2" presId="urn:microsoft.com/office/officeart/2005/8/layout/hList1"/>
    <dgm:cxn modelId="{553DD1A2-AEC2-4683-AC17-9B9E24705498}" srcId="{A9DCB38A-B458-47D8-B9EE-2FAEF5CA0554}" destId="{29185E87-B121-4A51-972B-8FC72AC500AE}" srcOrd="3" destOrd="0" parTransId="{A5C3B617-65E1-4C70-A74F-12822A588662}" sibTransId="{0EA8AFC8-65DC-4CB5-A2C0-68F93A9DFEA4}"/>
    <dgm:cxn modelId="{5E7F36A4-D90A-41DB-8CAE-3031B934AE91}" type="presOf" srcId="{4ED84308-1A78-4031-9C0D-B8523AEB072F}" destId="{E88848FE-052D-4CD5-9238-A2E77C4A89A6}" srcOrd="0" destOrd="0" presId="urn:microsoft.com/office/officeart/2005/8/layout/hList1"/>
    <dgm:cxn modelId="{3B67DDAD-31C1-42D7-8415-08217AE04D73}" srcId="{A9DCB38A-B458-47D8-B9EE-2FAEF5CA0554}" destId="{033882B0-3D84-4332-9449-C0027807B2C0}" srcOrd="0" destOrd="0" parTransId="{2EBD09A9-8AAA-435C-92B6-BDA0F28F9B78}" sibTransId="{3B6B173F-8ACF-4E40-98CB-F9E1697DF210}"/>
    <dgm:cxn modelId="{E4C8A1B0-5DEC-4D8C-90EF-703665AAF03D}" type="presOf" srcId="{29185E87-B121-4A51-972B-8FC72AC500AE}" destId="{B5A8DD81-9DF5-4BE8-802A-9015ADCA6B58}" srcOrd="0" destOrd="3" presId="urn:microsoft.com/office/officeart/2005/8/layout/hList1"/>
    <dgm:cxn modelId="{93CF58B1-AC9F-4140-A05C-8687CB87BA16}" type="presOf" srcId="{8673C979-E1FE-4702-AAA4-674C2ECC3163}" destId="{B5A8DD81-9DF5-4BE8-802A-9015ADCA6B58}" srcOrd="0" destOrd="2" presId="urn:microsoft.com/office/officeart/2005/8/layout/hList1"/>
    <dgm:cxn modelId="{6DF3CFB2-C870-4919-B84D-5BCF9422D93A}" srcId="{83EEEF57-7F50-4DF8-B0B1-40C93FF027A6}" destId="{99E129F0-EE8E-46D6-B9F2-C7E5FF7B6FFF}" srcOrd="1" destOrd="0" parTransId="{F51622C7-F53A-4565-9EC0-5E276A586E44}" sibTransId="{57B86698-A094-4A4A-B0B7-727D3889ADB0}"/>
    <dgm:cxn modelId="{875494B3-CAB7-41FB-A3C2-9AFB31350311}" srcId="{DBB4460A-DCF8-4F6E-B713-17E43E964662}" destId="{6BAE2A71-E9F0-4331-BB56-2036B80638F3}" srcOrd="2" destOrd="0" parTransId="{2455E699-8307-4FB7-84B9-D7928A5FDA9C}" sibTransId="{587CD504-6F52-4BE0-BC3D-A1EEC43F466B}"/>
    <dgm:cxn modelId="{520DD7B3-4A12-41D4-9017-4E11A27CB97D}" srcId="{2524BAD2-F8DF-4E91-9518-51C680DB0C7C}" destId="{83EEEF57-7F50-4DF8-B0B1-40C93FF027A6}" srcOrd="2" destOrd="0" parTransId="{0325867E-BD2E-4BBC-9994-CF0616B6AA72}" sibTransId="{1B76AE27-6D9C-4497-B102-4F1F7BFDFEB8}"/>
    <dgm:cxn modelId="{802B8CB7-F5D0-41D3-9357-40484F82830E}" srcId="{2524BAD2-F8DF-4E91-9518-51C680DB0C7C}" destId="{A9DCB38A-B458-47D8-B9EE-2FAEF5CA0554}" srcOrd="3" destOrd="0" parTransId="{54F6FFD5-2862-43D9-B005-BF5580E4A332}" sibTransId="{DE3D712A-CC81-450C-9BA9-57EA5031B220}"/>
    <dgm:cxn modelId="{76EFF3CB-741C-48D8-885C-B53B18FE93FC}" type="presOf" srcId="{033882B0-3D84-4332-9449-C0027807B2C0}" destId="{B5A8DD81-9DF5-4BE8-802A-9015ADCA6B58}" srcOrd="0" destOrd="0" presId="urn:microsoft.com/office/officeart/2005/8/layout/hList1"/>
    <dgm:cxn modelId="{7EAF96CC-EAD5-4E43-8A72-6803DB11A6B8}" srcId="{83EEEF57-7F50-4DF8-B0B1-40C93FF027A6}" destId="{B42C1242-06B7-46AF-8604-F4F5022026A2}" srcOrd="3" destOrd="0" parTransId="{82ADD877-7137-4AC7-87F4-547AEAE14688}" sibTransId="{4258BE45-9BC2-438A-9B18-22F23E7FD6FC}"/>
    <dgm:cxn modelId="{15D09FD7-D042-4EBA-91E6-86E2E2A6F0F9}" type="presOf" srcId="{29FD53AB-70EF-4537-AA7C-76EE7AE79B1B}" destId="{1E078538-8001-4A3A-834A-C934C810612F}" srcOrd="0" destOrd="5" presId="urn:microsoft.com/office/officeart/2005/8/layout/hList1"/>
    <dgm:cxn modelId="{EB2246D9-733F-4FDC-813F-E5B707152463}" srcId="{83EEEF57-7F50-4DF8-B0B1-40C93FF027A6}" destId="{0545F321-831D-4EC4-9664-AED9DE10F4F0}" srcOrd="8" destOrd="0" parTransId="{6CD3BB2E-5F05-41ED-B41E-4A0231DE83F3}" sibTransId="{0F218C63-7920-4F14-AF34-9B7B7877A373}"/>
    <dgm:cxn modelId="{42DFF7E1-DCBD-4277-A882-12F26420C5A0}" type="presOf" srcId="{5777CC5C-7196-4E88-A897-B8AA739D06F2}" destId="{1E078538-8001-4A3A-834A-C934C810612F}" srcOrd="0" destOrd="7" presId="urn:microsoft.com/office/officeart/2005/8/layout/hList1"/>
    <dgm:cxn modelId="{080715E9-5E04-431D-9D87-95FD4B5EFD29}" srcId="{83EEEF57-7F50-4DF8-B0B1-40C93FF027A6}" destId="{8E9BF72D-0489-4CBD-98E8-3F20DB325E90}" srcOrd="0" destOrd="0" parTransId="{92CBA271-160E-4530-AF83-1C569859C7E0}" sibTransId="{81E1592D-9C9C-4004-8E12-87B03708CD2E}"/>
    <dgm:cxn modelId="{BF1B1EF7-F828-4937-95CC-34806E3DE8E6}" srcId="{DBB4460A-DCF8-4F6E-B713-17E43E964662}" destId="{9AFACAE4-5951-4B76-B8A0-14797E554335}" srcOrd="4" destOrd="0" parTransId="{BD0DCD44-C4A9-4710-B8E0-1EF7DCC9C380}" sibTransId="{3F22FE55-EFE7-400C-8FE2-CDA657A19481}"/>
    <dgm:cxn modelId="{08F67AF7-9D36-4D8D-8A10-D7B5B4630CCE}" srcId="{DBB4460A-DCF8-4F6E-B713-17E43E964662}" destId="{ADCE2C4C-4DD4-461D-A8C4-00BB655A47F9}" srcOrd="1" destOrd="0" parTransId="{3E1BB41B-A99A-4ED8-92F3-FBE975E36497}" sibTransId="{3248AEEE-4BCF-46AF-B078-F03237D1DCAA}"/>
    <dgm:cxn modelId="{F8A1F3F9-0619-4877-934E-2B03FF0E3425}" type="presOf" srcId="{99E129F0-EE8E-46D6-B9F2-C7E5FF7B6FFF}" destId="{1E078538-8001-4A3A-834A-C934C810612F}" srcOrd="0" destOrd="1" presId="urn:microsoft.com/office/officeart/2005/8/layout/hList1"/>
    <dgm:cxn modelId="{46CBA1F5-6010-4373-92D4-01B4FE1EFB3A}" type="presParOf" srcId="{55D7C48A-7391-4050-A931-9A44F79A5309}" destId="{E3009758-0CA1-4F2C-A8E8-5E4F515A8372}" srcOrd="0" destOrd="0" presId="urn:microsoft.com/office/officeart/2005/8/layout/hList1"/>
    <dgm:cxn modelId="{DA8800BF-F2D9-4A02-AEFB-57258F3680C9}" type="presParOf" srcId="{E3009758-0CA1-4F2C-A8E8-5E4F515A8372}" destId="{E88848FE-052D-4CD5-9238-A2E77C4A89A6}" srcOrd="0" destOrd="0" presId="urn:microsoft.com/office/officeart/2005/8/layout/hList1"/>
    <dgm:cxn modelId="{8581DA7A-FCFB-4B43-9150-31F071A2822F}" type="presParOf" srcId="{E3009758-0CA1-4F2C-A8E8-5E4F515A8372}" destId="{A8D6A36C-E21C-4406-81D2-5AD003876C1E}" srcOrd="1" destOrd="0" presId="urn:microsoft.com/office/officeart/2005/8/layout/hList1"/>
    <dgm:cxn modelId="{DBE4D32E-198D-4C24-90AB-BCD52585AB10}" type="presParOf" srcId="{55D7C48A-7391-4050-A931-9A44F79A5309}" destId="{C5A62A43-E423-4E60-BE87-26DF77FD8BA9}" srcOrd="1" destOrd="0" presId="urn:microsoft.com/office/officeart/2005/8/layout/hList1"/>
    <dgm:cxn modelId="{4A715302-8559-48EF-8CB5-7FF6C29C70D3}" type="presParOf" srcId="{55D7C48A-7391-4050-A931-9A44F79A5309}" destId="{A7B0D128-082E-4460-BA20-F9FDF375CDE7}" srcOrd="2" destOrd="0" presId="urn:microsoft.com/office/officeart/2005/8/layout/hList1"/>
    <dgm:cxn modelId="{1BC838E0-E1F6-4E80-B2DB-1177E0733BA0}" type="presParOf" srcId="{A7B0D128-082E-4460-BA20-F9FDF375CDE7}" destId="{8205AC33-D2C5-4ED4-81D8-7B4EB7B5F368}" srcOrd="0" destOrd="0" presId="urn:microsoft.com/office/officeart/2005/8/layout/hList1"/>
    <dgm:cxn modelId="{2029A24C-A2C7-4CEA-AFAF-E33BAA744FDF}" type="presParOf" srcId="{A7B0D128-082E-4460-BA20-F9FDF375CDE7}" destId="{A04B6AF8-5787-44AC-8BE6-9BF7C1D48E38}" srcOrd="1" destOrd="0" presId="urn:microsoft.com/office/officeart/2005/8/layout/hList1"/>
    <dgm:cxn modelId="{FBE41D6E-A5BC-45DB-856B-6BA8CB2C65D0}" type="presParOf" srcId="{55D7C48A-7391-4050-A931-9A44F79A5309}" destId="{E63087B3-130B-4BFD-9D5A-52349B22EF31}" srcOrd="3" destOrd="0" presId="urn:microsoft.com/office/officeart/2005/8/layout/hList1"/>
    <dgm:cxn modelId="{292CACDC-9B61-4A18-8E8B-6130723F4185}" type="presParOf" srcId="{55D7C48A-7391-4050-A931-9A44F79A5309}" destId="{66E804FC-A363-491E-9AEB-DA190F300269}" srcOrd="4" destOrd="0" presId="urn:microsoft.com/office/officeart/2005/8/layout/hList1"/>
    <dgm:cxn modelId="{2F6DFA4B-A3AF-4405-8BB1-E5A3D61B1E01}" type="presParOf" srcId="{66E804FC-A363-491E-9AEB-DA190F300269}" destId="{C28D1233-5A3E-4A07-9632-443315E9D1C8}" srcOrd="0" destOrd="0" presId="urn:microsoft.com/office/officeart/2005/8/layout/hList1"/>
    <dgm:cxn modelId="{D536AD66-DEC3-450D-8E72-91A5B05C4393}" type="presParOf" srcId="{66E804FC-A363-491E-9AEB-DA190F300269}" destId="{1E078538-8001-4A3A-834A-C934C810612F}" srcOrd="1" destOrd="0" presId="urn:microsoft.com/office/officeart/2005/8/layout/hList1"/>
    <dgm:cxn modelId="{8DDA8CA1-4265-41BC-84D8-B29C0FB85C78}" type="presParOf" srcId="{55D7C48A-7391-4050-A931-9A44F79A5309}" destId="{3E55EEAF-3EA4-4933-B494-5C7BA86167A3}" srcOrd="5" destOrd="0" presId="urn:microsoft.com/office/officeart/2005/8/layout/hList1"/>
    <dgm:cxn modelId="{0660BF87-9E11-4E81-8DAE-F46E1A3AFB09}" type="presParOf" srcId="{55D7C48A-7391-4050-A931-9A44F79A5309}" destId="{57D63105-AEDB-453F-B78C-C3D9F4C04248}" srcOrd="6" destOrd="0" presId="urn:microsoft.com/office/officeart/2005/8/layout/hList1"/>
    <dgm:cxn modelId="{16B3E305-082F-491B-A14C-C9862EA41FD0}" type="presParOf" srcId="{57D63105-AEDB-453F-B78C-C3D9F4C04248}" destId="{B1E2574A-E919-4F21-86B1-4F41D98CA4C9}" srcOrd="0" destOrd="0" presId="urn:microsoft.com/office/officeart/2005/8/layout/hList1"/>
    <dgm:cxn modelId="{7E345DD5-A2B3-4342-BCB5-736B67B34B85}" type="presParOf" srcId="{57D63105-AEDB-453F-B78C-C3D9F4C04248}" destId="{B5A8DD81-9DF5-4BE8-802A-9015ADCA6B5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848FE-052D-4CD5-9238-A2E77C4A89A6}">
      <dsp:nvSpPr>
        <dsp:cNvPr id="0" name=""/>
        <dsp:cNvSpPr/>
      </dsp:nvSpPr>
      <dsp:spPr>
        <a:xfrm>
          <a:off x="4057" y="128069"/>
          <a:ext cx="2439992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I-89 TDM Goals</a:t>
          </a:r>
        </a:p>
      </dsp:txBody>
      <dsp:txXfrm>
        <a:off x="4057" y="128069"/>
        <a:ext cx="2439992" cy="547200"/>
      </dsp:txXfrm>
    </dsp:sp>
    <dsp:sp modelId="{A8D6A36C-E21C-4406-81D2-5AD003876C1E}">
      <dsp:nvSpPr>
        <dsp:cNvPr id="0" name=""/>
        <dsp:cNvSpPr/>
      </dsp:nvSpPr>
      <dsp:spPr>
        <a:xfrm>
          <a:off x="4057" y="675269"/>
          <a:ext cx="2439992" cy="3852797"/>
        </a:xfrm>
        <a:prstGeom prst="rect">
          <a:avLst/>
        </a:prstGeom>
        <a:noFill/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Reduce VMT and GHG in support of the I-89 Goals</a:t>
          </a:r>
        </a:p>
      </dsp:txBody>
      <dsp:txXfrm>
        <a:off x="4057" y="675269"/>
        <a:ext cx="2439992" cy="3852797"/>
      </dsp:txXfrm>
    </dsp:sp>
    <dsp:sp modelId="{8205AC33-D2C5-4ED4-81D8-7B4EB7B5F368}">
      <dsp:nvSpPr>
        <dsp:cNvPr id="0" name=""/>
        <dsp:cNvSpPr/>
      </dsp:nvSpPr>
      <dsp:spPr>
        <a:xfrm>
          <a:off x="2785649" y="128069"/>
          <a:ext cx="2439992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Key Drivers of Change</a:t>
          </a:r>
        </a:p>
      </dsp:txBody>
      <dsp:txXfrm>
        <a:off x="2785649" y="128069"/>
        <a:ext cx="2439992" cy="547200"/>
      </dsp:txXfrm>
    </dsp:sp>
    <dsp:sp modelId="{A04B6AF8-5787-44AC-8BE6-9BF7C1D48E38}">
      <dsp:nvSpPr>
        <dsp:cNvPr id="0" name=""/>
        <dsp:cNvSpPr/>
      </dsp:nvSpPr>
      <dsp:spPr>
        <a:xfrm>
          <a:off x="2785649" y="675269"/>
          <a:ext cx="2439992" cy="3852797"/>
        </a:xfrm>
        <a:prstGeom prst="rect">
          <a:avLst/>
        </a:prstGeom>
        <a:noFill/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Policies &amp;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 dirty="0"/>
            <a:t>Technologies: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Land Use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Bike/Ped Share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Transit Improvements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Electrification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Pricing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Climate Change</a:t>
          </a:r>
        </a:p>
      </dsp:txBody>
      <dsp:txXfrm>
        <a:off x="2785649" y="675269"/>
        <a:ext cx="2439992" cy="3852797"/>
      </dsp:txXfrm>
    </dsp:sp>
    <dsp:sp modelId="{C28D1233-5A3E-4A07-9632-443315E9D1C8}">
      <dsp:nvSpPr>
        <dsp:cNvPr id="0" name=""/>
        <dsp:cNvSpPr/>
      </dsp:nvSpPr>
      <dsp:spPr>
        <a:xfrm>
          <a:off x="5567240" y="128069"/>
          <a:ext cx="2439992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Investment Packages </a:t>
          </a:r>
        </a:p>
      </dsp:txBody>
      <dsp:txXfrm>
        <a:off x="5567240" y="128069"/>
        <a:ext cx="2439992" cy="547200"/>
      </dsp:txXfrm>
    </dsp:sp>
    <dsp:sp modelId="{1E078538-8001-4A3A-834A-C934C810612F}">
      <dsp:nvSpPr>
        <dsp:cNvPr id="0" name=""/>
        <dsp:cNvSpPr/>
      </dsp:nvSpPr>
      <dsp:spPr>
        <a:xfrm>
          <a:off x="5567240" y="675269"/>
          <a:ext cx="2439992" cy="3852797"/>
        </a:xfrm>
        <a:prstGeom prst="rect">
          <a:avLst/>
        </a:prstGeom>
        <a:noFill/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Land Use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Demand Management &amp; Parking Pricing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Bike &amp; Transit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Taxes (Gas, Carbon) &amp; Fees (VMT)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Income Distribution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Fleet Electrification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</dsp:txBody>
      <dsp:txXfrm>
        <a:off x="5567240" y="675269"/>
        <a:ext cx="2439992" cy="3852797"/>
      </dsp:txXfrm>
    </dsp:sp>
    <dsp:sp modelId="{B1E2574A-E919-4F21-86B1-4F41D98CA4C9}">
      <dsp:nvSpPr>
        <dsp:cNvPr id="0" name=""/>
        <dsp:cNvSpPr/>
      </dsp:nvSpPr>
      <dsp:spPr>
        <a:xfrm>
          <a:off x="8348832" y="128069"/>
          <a:ext cx="2439992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Outcomes &amp; Metrics</a:t>
          </a:r>
        </a:p>
      </dsp:txBody>
      <dsp:txXfrm>
        <a:off x="8348832" y="128069"/>
        <a:ext cx="2439992" cy="547200"/>
      </dsp:txXfrm>
    </dsp:sp>
    <dsp:sp modelId="{B5A8DD81-9DF5-4BE8-802A-9015ADCA6B58}">
      <dsp:nvSpPr>
        <dsp:cNvPr id="0" name=""/>
        <dsp:cNvSpPr/>
      </dsp:nvSpPr>
      <dsp:spPr>
        <a:xfrm>
          <a:off x="8348832" y="675269"/>
          <a:ext cx="2439992" cy="3852797"/>
        </a:xfrm>
        <a:prstGeom prst="rect">
          <a:avLst/>
        </a:prstGeom>
        <a:noFill/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GHG Emissions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VMT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Multimodal travel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Etc.</a:t>
          </a:r>
        </a:p>
      </dsp:txBody>
      <dsp:txXfrm>
        <a:off x="8348832" y="675269"/>
        <a:ext cx="2439992" cy="3852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2937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1"/>
            <a:ext cx="4022937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8E5EDFE-FE98-46BA-904C-2FA9FCDBA297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8"/>
            <a:ext cx="4022937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7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6698932-6D43-4810-973C-1B9951B670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79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pPr>
              <a:defRPr/>
            </a:pPr>
            <a:fld id="{C4FE36F3-1519-4854-B52E-4C69D2FC846B}" type="datetimeFigureOut">
              <a:rPr lang="en-US"/>
              <a:pPr>
                <a:defRPr/>
              </a:pPr>
              <a:t>2/10/2022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3875"/>
            <a:ext cx="465455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5"/>
            <a:ext cx="7426960" cy="31432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pPr>
              <a:defRPr/>
            </a:pPr>
            <a:fld id="{AFF97AEA-DAC4-4BF9-BD5F-5DF3E0BDD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93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03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29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92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1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feasible for roughly half the population to telecommute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</a:t>
            </a:r>
            <a:r>
              <a:rPr lang="en-US" sz="1200" u="sng" spc="-4" dirty="0">
                <a:solidFill>
                  <a:srgbClr val="0000FF"/>
                </a:solidFill>
                <a:latin typeface="Calibri" panose="02020603050405020304" pitchFamily="2"/>
              </a:rPr>
              <a:t>https://www.bls.gov/regions/new</a:t>
            </a:r>
            <a:r>
              <a:rPr lang="en-US" sz="1200" u="sng" spc="-4" dirty="0">
                <a:solidFill>
                  <a:srgbClr val="0000FF"/>
                </a:solidFill>
                <a:latin typeface="Arial" panose="02020603050405020304" pitchFamily="2"/>
              </a:rPr>
              <a:t>-</a:t>
            </a:r>
            <a:r>
              <a:rPr lang="en-US" sz="1200" u="sng" spc="-4" dirty="0">
                <a:solidFill>
                  <a:srgbClr val="0000FF"/>
                </a:solidFill>
                <a:latin typeface="Calibri" panose="02020603050405020304" pitchFamily="2"/>
              </a:rPr>
              <a:t>england/news</a:t>
            </a:r>
            <a:r>
              <a:rPr lang="en-US" sz="1200" u="sng" spc="-4" dirty="0">
                <a:solidFill>
                  <a:srgbClr val="0000FF"/>
                </a:solidFill>
                <a:latin typeface="Arial" panose="02020603050405020304" pitchFamily="2"/>
              </a:rPr>
              <a:t>-</a:t>
            </a:r>
            <a:r>
              <a:rPr lang="en-US" sz="1200" u="sng" spc="-4" dirty="0">
                <a:solidFill>
                  <a:srgbClr val="0000FF"/>
                </a:solidFill>
                <a:latin typeface="Calibri" panose="02020603050405020304" pitchFamily="2"/>
              </a:rPr>
              <a:t>release/occupationalemploymentandwages_burlington.htm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" u="sng" spc="-4" dirty="0">
                <a:solidFill>
                  <a:srgbClr val="0000FF"/>
                </a:solidFill>
                <a:latin typeface="Calibri" panose="02020603050405020304" pitchFamily="2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23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current regional travel model is insensitive to many of the policies and investments that are being considered in the TDM bundle.  Aspects of travel demand management,  </a:t>
            </a:r>
          </a:p>
          <a:p>
            <a:endParaRPr lang="en-US" dirty="0"/>
          </a:p>
          <a:p>
            <a:r>
              <a:rPr lang="en-US" dirty="0"/>
              <a:t>Do you want to point them to the VisionEval.org website for more information?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3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24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Census Tracts largely follow municipal boundaries outside of CC.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72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38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Reminder that it’s 2050 and 90% of vehicles are electric.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dollars are current year dollars.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11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F97AEA-DAC4-4BF9-BD5F-5DF3E0BDDC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09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these need to happen together in order to have the greatest outcome of achieving this future.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97AEA-DAC4-4BF9-BD5F-5DF3E0BDDC5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8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photo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143999" cy="1143000"/>
          </a:xfrm>
        </p:spPr>
        <p:txBody>
          <a:bodyPr/>
          <a:lstStyle>
            <a:lvl1pPr marL="631825" indent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9143869" cy="45720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7476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7589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4165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1334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6311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259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 - no logo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5954230"/>
            <a:ext cx="12192000" cy="903770"/>
          </a:xfrm>
          <a:solidFill>
            <a:schemeClr val="tx1">
              <a:lumMod val="65000"/>
              <a:lumOff val="35000"/>
            </a:schemeClr>
          </a:solidFill>
        </p:spPr>
        <p:txBody>
          <a:bodyPr tIns="0" anchor="ctr"/>
          <a:lstStyle>
            <a:lvl1pPr marL="174625" indent="-4763" algn="l">
              <a:buClr>
                <a:schemeClr val="tx1">
                  <a:lumMod val="50000"/>
                  <a:lumOff val="50000"/>
                </a:schemeClr>
              </a:buClr>
              <a:buNone/>
              <a:defRPr sz="1600" b="0" baseline="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742950" indent="-285750">
              <a:buClr>
                <a:schemeClr val="tx1">
                  <a:lumMod val="50000"/>
                  <a:lumOff val="50000"/>
                </a:schemeClr>
              </a:buClr>
              <a:defRPr sz="1800">
                <a:solidFill>
                  <a:schemeClr val="bg1"/>
                </a:solidFill>
              </a:defRPr>
            </a:lvl2pPr>
          </a:lstStyle>
          <a:p>
            <a:pPr lvl="0"/>
            <a:br>
              <a:rPr lang="en-US"/>
            </a:b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452" y="6084918"/>
            <a:ext cx="10984033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0369" y="6422976"/>
            <a:ext cx="10983116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1818550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Slide - no 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5954230"/>
            <a:ext cx="12192000" cy="903770"/>
          </a:xfrm>
          <a:solidFill>
            <a:schemeClr val="bg1"/>
          </a:solidFill>
        </p:spPr>
        <p:txBody>
          <a:bodyPr tIns="0" anchor="ctr"/>
          <a:lstStyle>
            <a:lvl1pPr marL="174625" indent="-4763" algn="l">
              <a:buClr>
                <a:schemeClr val="tx1">
                  <a:lumMod val="50000"/>
                  <a:lumOff val="50000"/>
                </a:schemeClr>
              </a:buClr>
              <a:buNone/>
              <a:defRPr sz="1600" b="0" baseline="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742950" indent="-285750">
              <a:buClr>
                <a:schemeClr val="tx1">
                  <a:lumMod val="50000"/>
                  <a:lumOff val="50000"/>
                </a:schemeClr>
              </a:buClr>
              <a:defRPr sz="1800">
                <a:solidFill>
                  <a:schemeClr val="bg1"/>
                </a:solidFill>
              </a:defRPr>
            </a:lvl2pPr>
          </a:lstStyle>
          <a:p>
            <a:pPr lvl="0"/>
            <a:br>
              <a:rPr lang="en-US"/>
            </a:b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452" y="6084918"/>
            <a:ext cx="10984033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0369" y="6422976"/>
            <a:ext cx="10983116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1066767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 - with logo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55755"/>
            <a:ext cx="12192000" cy="902208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62339" y="6068292"/>
            <a:ext cx="9875676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63256" y="6406350"/>
            <a:ext cx="9874759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19107102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058400" cy="1143000"/>
          </a:xfrm>
        </p:spPr>
        <p:txBody>
          <a:bodyPr/>
          <a:lstStyle>
            <a:lvl1pPr marL="631825" indent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10058270" cy="4035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4437543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Slide - with 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55755"/>
            <a:ext cx="12192000" cy="902208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52814" y="6068292"/>
            <a:ext cx="9875676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53731" y="6406350"/>
            <a:ext cx="9874759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388759086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156475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1184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37768" y="0"/>
            <a:ext cx="5954232" cy="342368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51952" y="3561908"/>
            <a:ext cx="5940049" cy="329609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0238138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1184" cy="43386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37768" y="1"/>
            <a:ext cx="5954232" cy="25193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7768" y="2636874"/>
            <a:ext cx="3118883" cy="170121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498419" y="2640413"/>
            <a:ext cx="2693581" cy="17083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-1" y="4469221"/>
            <a:ext cx="6081823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51952" y="4469220"/>
            <a:ext cx="5940049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9732953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collage 2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1184" cy="43386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37768" y="1"/>
            <a:ext cx="5954232" cy="25193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498419" y="2640413"/>
            <a:ext cx="2693581" cy="17083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-1" y="4469221"/>
            <a:ext cx="6081823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51952" y="4469220"/>
            <a:ext cx="5940049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237768" y="2646399"/>
            <a:ext cx="3118883" cy="17023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6410325" y="3238500"/>
            <a:ext cx="2781300" cy="619125"/>
          </a:xfrm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 insert caption here ]</a:t>
            </a:r>
          </a:p>
        </p:txBody>
      </p:sp>
    </p:spTree>
    <p:extLst>
      <p:ext uri="{BB962C8B-B14F-4D97-AF65-F5344CB8AC3E}">
        <p14:creationId xmlns:p14="http://schemas.microsoft.com/office/powerpoint/2010/main" val="109188461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eo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3293023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photo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143999" cy="1143000"/>
          </a:xfrm>
        </p:spPr>
        <p:txBody>
          <a:bodyPr/>
          <a:lstStyle>
            <a:lvl1pPr marL="631825" indent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9143869" cy="45720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9683579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058400" cy="1143000"/>
          </a:xfrm>
        </p:spPr>
        <p:txBody>
          <a:bodyPr/>
          <a:lstStyle>
            <a:lvl1pPr marL="631825" indent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10058270" cy="403587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4226382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large tex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058400" cy="1143000"/>
          </a:xfrm>
        </p:spPr>
        <p:txBody>
          <a:bodyPr/>
          <a:lstStyle>
            <a:lvl1pPr marL="631825" indent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10058270" cy="4035875"/>
          </a:xfrm>
        </p:spPr>
        <p:txBody>
          <a:bodyPr/>
          <a:lstStyle>
            <a:lvl1pPr marL="631825" marR="0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SzTx/>
              <a:buFontTx/>
              <a:buNone/>
              <a:tabLst/>
              <a:defRPr sz="3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31825" indent="0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23245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id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8" y="1600155"/>
            <a:ext cx="5472092" cy="403587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364825" y="1604963"/>
            <a:ext cx="5827183" cy="457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3577434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large tex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058400" cy="1143000"/>
          </a:xfrm>
        </p:spPr>
        <p:txBody>
          <a:bodyPr/>
          <a:lstStyle>
            <a:lvl1pPr marL="631825" indent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10058270" cy="4035875"/>
          </a:xfrm>
        </p:spPr>
        <p:txBody>
          <a:bodyPr/>
          <a:lstStyle>
            <a:lvl1pPr marL="631825" marR="0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SzTx/>
              <a:buFontTx/>
              <a:buNone/>
              <a:tabLst/>
              <a:defRPr sz="3000"/>
            </a:lvl1pPr>
            <a:lvl2pPr marL="631825" indent="0"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765077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5"/>
          <p:cNvSpPr txBox="1">
            <a:spLocks/>
          </p:cNvSpPr>
          <p:nvPr userDrawn="1"/>
        </p:nvSpPr>
        <p:spPr bwMode="auto">
          <a:xfrm>
            <a:off x="0" y="4322762"/>
            <a:ext cx="12192000" cy="253523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595959"/>
              </a:buClr>
              <a:buFont typeface="Wingdings" pitchFamily="2" charset="2"/>
              <a:buNone/>
              <a:defRPr/>
            </a:pPr>
            <a:endParaRPr lang="en-US"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19579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hoto 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5"/>
            <a:ext cx="5181600" cy="4571999"/>
          </a:xfrm>
          <a:solidFill>
            <a:schemeClr val="bg1">
              <a:alpha val="80000"/>
            </a:schemeClr>
          </a:solidFill>
        </p:spPr>
        <p:txBody>
          <a:bodyPr tIns="182880"/>
          <a:lstStyle>
            <a:lvl1pPr marL="457200" indent="-287338">
              <a:buClr>
                <a:srgbClr val="92D050"/>
              </a:buClr>
              <a:defRPr sz="1600">
                <a:solidFill>
                  <a:schemeClr val="tx1"/>
                </a:solidFill>
              </a:defRPr>
            </a:lvl1pPr>
            <a:lvl2pPr marL="742950" indent="-285750">
              <a:buClr>
                <a:srgbClr val="92D050"/>
              </a:buClr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47306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943600"/>
            <a:ext cx="9550400" cy="566738"/>
          </a:xfrm>
        </p:spPr>
        <p:txBody>
          <a:bodyPr anchor="b">
            <a:noAutofit/>
          </a:bodyPr>
          <a:lstStyle>
            <a:lvl1pPr marL="0" indent="0"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483809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374119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/>
              <a:t>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0582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2853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3299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5209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4607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8040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id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8" y="1600155"/>
            <a:ext cx="5472092" cy="4035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364825" y="1604963"/>
            <a:ext cx="5827183" cy="457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3140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1177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 - no logo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5954230"/>
            <a:ext cx="12192000" cy="903770"/>
          </a:xfrm>
          <a:solidFill>
            <a:schemeClr val="tx1">
              <a:lumMod val="65000"/>
              <a:lumOff val="35000"/>
            </a:schemeClr>
          </a:solidFill>
        </p:spPr>
        <p:txBody>
          <a:bodyPr tIns="0" anchor="ctr"/>
          <a:lstStyle>
            <a:lvl1pPr marL="174625" indent="-4763" algn="l">
              <a:buClr>
                <a:schemeClr val="tx1">
                  <a:lumMod val="50000"/>
                  <a:lumOff val="50000"/>
                </a:schemeClr>
              </a:buClr>
              <a:buNone/>
              <a:defRPr sz="1600" b="0" baseline="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742950" indent="-285750">
              <a:buClr>
                <a:schemeClr val="tx1">
                  <a:lumMod val="50000"/>
                  <a:lumOff val="50000"/>
                </a:schemeClr>
              </a:buClr>
              <a:defRPr sz="1800">
                <a:solidFill>
                  <a:schemeClr val="bg1"/>
                </a:solidFill>
              </a:defRPr>
            </a:lvl2pPr>
          </a:lstStyle>
          <a:p>
            <a:pPr lvl="0"/>
            <a:br>
              <a:rPr lang="en-US"/>
            </a:b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452" y="6084918"/>
            <a:ext cx="10984033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0369" y="6422976"/>
            <a:ext cx="10983116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4003361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Slide - no 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5954230"/>
            <a:ext cx="12192000" cy="903770"/>
          </a:xfrm>
          <a:solidFill>
            <a:schemeClr val="bg1"/>
          </a:solidFill>
        </p:spPr>
        <p:txBody>
          <a:bodyPr tIns="0" anchor="ctr"/>
          <a:lstStyle>
            <a:lvl1pPr marL="174625" indent="-4763" algn="l">
              <a:buClr>
                <a:schemeClr val="tx1">
                  <a:lumMod val="50000"/>
                  <a:lumOff val="50000"/>
                </a:schemeClr>
              </a:buClr>
              <a:buNone/>
              <a:defRPr sz="1600" b="0" baseline="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742950" indent="-285750">
              <a:buClr>
                <a:schemeClr val="tx1">
                  <a:lumMod val="50000"/>
                  <a:lumOff val="50000"/>
                </a:schemeClr>
              </a:buClr>
              <a:defRPr sz="1800">
                <a:solidFill>
                  <a:schemeClr val="bg1"/>
                </a:solidFill>
              </a:defRPr>
            </a:lvl2pPr>
          </a:lstStyle>
          <a:p>
            <a:pPr lvl="0"/>
            <a:br>
              <a:rPr lang="en-US"/>
            </a:b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452" y="6084918"/>
            <a:ext cx="10984033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0369" y="6422976"/>
            <a:ext cx="10983116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510693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 - with logo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55755"/>
            <a:ext cx="12192000" cy="902208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62339" y="6068292"/>
            <a:ext cx="9875676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63256" y="6406350"/>
            <a:ext cx="9874759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148785804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Slide - with 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55755"/>
            <a:ext cx="12192000" cy="902208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52814" y="6068292"/>
            <a:ext cx="9875676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53731" y="6406350"/>
            <a:ext cx="9874759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413939978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4848113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1184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37768" y="0"/>
            <a:ext cx="5954232" cy="342368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51952" y="3561908"/>
            <a:ext cx="5940049" cy="329609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648155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1184" cy="43386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37768" y="1"/>
            <a:ext cx="5954232" cy="25193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7768" y="2636874"/>
            <a:ext cx="3118883" cy="170121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498419" y="2640413"/>
            <a:ext cx="2693581" cy="17083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-1" y="4469221"/>
            <a:ext cx="6081823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51952" y="4469220"/>
            <a:ext cx="5940049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0033748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collage 2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1184" cy="43386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37768" y="1"/>
            <a:ext cx="5954232" cy="25193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498419" y="2640413"/>
            <a:ext cx="2693581" cy="17083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-1" y="4469221"/>
            <a:ext cx="6081823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51952" y="4469220"/>
            <a:ext cx="5940049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237768" y="2646399"/>
            <a:ext cx="3118883" cy="17023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6410325" y="3238500"/>
            <a:ext cx="2781300" cy="619125"/>
          </a:xfrm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 insert caption here ]</a:t>
            </a:r>
          </a:p>
        </p:txBody>
      </p:sp>
    </p:spTree>
    <p:extLst>
      <p:ext uri="{BB962C8B-B14F-4D97-AF65-F5344CB8AC3E}">
        <p14:creationId xmlns:p14="http://schemas.microsoft.com/office/powerpoint/2010/main" val="17402006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5"/>
          <p:cNvSpPr txBox="1">
            <a:spLocks/>
          </p:cNvSpPr>
          <p:nvPr userDrawn="1"/>
        </p:nvSpPr>
        <p:spPr bwMode="auto">
          <a:xfrm>
            <a:off x="0" y="4322762"/>
            <a:ext cx="12192000" cy="253523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595959"/>
              </a:buClr>
              <a:buFont typeface="Wingdings" pitchFamily="2" charset="2"/>
              <a:buNone/>
              <a:defRPr/>
            </a:pPr>
            <a:endParaRPr lang="en-US"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eo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5582938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10792883" cy="437038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98863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grey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2724150"/>
            <a:ext cx="10792179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76314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789517" y="1420814"/>
            <a:ext cx="10792883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7147257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1_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034473" y="4010026"/>
            <a:ext cx="2652376" cy="84996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3525" rIns="0" bIns="0" anchor="t"/>
          <a:lstStyle>
            <a:lvl1pPr marL="0" marR="0" indent="0" algn="ctr">
              <a:lnSpc>
                <a:spcPts val="1500"/>
              </a:lnSpc>
              <a:spcAft>
                <a:spcPts val="1871"/>
              </a:spcAft>
              <a:defRPr/>
            </a:lvl1pPr>
          </a:lstStyle>
          <a:p>
            <a:pPr marL="0" marR="0" indent="0" algn="ctr">
              <a:lnSpc>
                <a:spcPts val="1700"/>
              </a:lnSpc>
              <a:spcAft>
                <a:spcPts val="2120"/>
              </a:spcAft>
            </a:pPr>
            <a:r>
              <a:rPr lang="en-US" sz="1235" b="1" spc="-238">
                <a:solidFill>
                  <a:srgbClr val="252525"/>
                </a:solidFill>
                <a:latin typeface="Courier New" panose="02020603050405020304"/>
              </a:rPr>
              <a:t>...by selecting a desired </a:t>
            </a:r>
            <a:br/>
            <a:r>
              <a:rPr lang="en-US" sz="1235" b="1" spc="-238">
                <a:solidFill>
                  <a:srgbClr val="252525"/>
                </a:solidFill>
                <a:latin typeface="Courier New" panose="02020603050405020304"/>
              </a:rPr>
              <a:t>set of results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0888903" y="6099923"/>
            <a:ext cx="297103" cy="12046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882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838" b="1" spc="62">
                <a:solidFill>
                  <a:srgbClr val="252525"/>
                </a:solidFill>
                <a:latin typeface="Courier New" panose="02020603050405020304"/>
              </a:rPr>
              <a:t>28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400079" y="907117"/>
            <a:ext cx="8472055" cy="35466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2735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427" b="1" spc="0">
                <a:solidFill>
                  <a:srgbClr val="252525"/>
                </a:solidFill>
                <a:latin typeface="Arial" panose="02020603050405020304" pitchFamily="2"/>
              </a:rPr>
              <a:t>Scenario Viewer can Goal-Seek Solutions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975206" y="2665320"/>
            <a:ext cx="2641600" cy="84996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3525" rIns="0" bIns="0" anchor="t"/>
          <a:lstStyle>
            <a:lvl1pPr marL="0" marR="0" indent="0" algn="ctr">
              <a:lnSpc>
                <a:spcPts val="1500"/>
              </a:lnSpc>
              <a:spcAft>
                <a:spcPts val="1853"/>
              </a:spcAft>
              <a:defRPr/>
            </a:lvl1pPr>
          </a:lstStyle>
          <a:p>
            <a:pPr marL="0" marR="0" indent="0" algn="ctr">
              <a:lnSpc>
                <a:spcPts val="1700"/>
              </a:lnSpc>
              <a:spcAft>
                <a:spcPts val="2100"/>
              </a:spcAft>
            </a:pPr>
            <a:r>
              <a:rPr lang="en-US" sz="1235" b="1" spc="-238">
                <a:solidFill>
                  <a:srgbClr val="252525"/>
                </a:solidFill>
                <a:latin typeface="Courier New" panose="02020603050405020304"/>
              </a:rPr>
              <a:t>You can see the set of </a:t>
            </a:r>
            <a:br/>
            <a:r>
              <a:rPr lang="en-US" sz="1235" b="1" spc="-238">
                <a:solidFill>
                  <a:srgbClr val="252525"/>
                </a:solidFill>
                <a:latin typeface="Courier New" panose="02020603050405020304"/>
              </a:rPr>
              <a:t>policies... </a:t>
            </a:r>
          </a:p>
        </p:txBody>
      </p:sp>
    </p:spTree>
    <p:extLst>
      <p:ext uri="{BB962C8B-B14F-4D97-AF65-F5344CB8AC3E}">
        <p14:creationId xmlns:p14="http://schemas.microsoft.com/office/powerpoint/2010/main" val="1689636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688975" indent="-2317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71960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620049" y="3270997"/>
            <a:ext cx="2458412" cy="35858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>
            <a:lvl1pPr marL="0" marR="0" indent="0" algn="l">
              <a:lnSpc>
                <a:spcPts val="2735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427" b="1" spc="-44">
                <a:solidFill>
                  <a:srgbClr val="252525"/>
                </a:solidFill>
                <a:latin typeface="Arial" panose="02020603050405020304" pitchFamily="2"/>
              </a:rPr>
              <a:t>Teleworking </a:t>
            </a:r>
          </a:p>
        </p:txBody>
      </p:sp>
    </p:spTree>
    <p:extLst>
      <p:ext uri="{BB962C8B-B14F-4D97-AF65-F5344CB8AC3E}">
        <p14:creationId xmlns:p14="http://schemas.microsoft.com/office/powerpoint/2010/main" val="1405226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1_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389303" y="638735"/>
            <a:ext cx="7142788" cy="8863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2260" rIns="0" bIns="0" anchor="t"/>
          <a:lstStyle>
            <a:lvl1pPr marL="0" marR="0" indent="0" algn="l">
              <a:lnSpc>
                <a:spcPts val="2824"/>
              </a:lnSpc>
              <a:spcAft>
                <a:spcPts val="2056"/>
              </a:spcAft>
              <a:defRPr/>
            </a:lvl1pPr>
          </a:lstStyle>
          <a:p>
            <a:pPr marL="0" marR="0" indent="0" algn="l">
              <a:lnSpc>
                <a:spcPts val="3200"/>
              </a:lnSpc>
              <a:spcAft>
                <a:spcPts val="2330"/>
              </a:spcAft>
            </a:pPr>
            <a:r>
              <a:rPr lang="en-US" sz="2427" b="1" spc="0">
                <a:solidFill>
                  <a:srgbClr val="252525"/>
                </a:solidFill>
                <a:latin typeface="Arial" panose="02020603050405020304" pitchFamily="2"/>
              </a:rPr>
              <a:t>Job Category Mix in VT Study Area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270770" y="1697131"/>
            <a:ext cx="4156364" cy="4048685"/>
          </a:xfrm>
          <a:prstGeom prst="rect">
            <a:avLst/>
          </a:prstGeom>
          <a:solidFill>
            <a:srgbClr val="D9D9D9"/>
          </a:solidFill>
          <a:ln w="0" cmpd="sng">
            <a:noFill/>
            <a:prstDash val="solid"/>
          </a:ln>
        </p:spPr>
        <p:txBody>
          <a:bodyPr vert="horz" lIns="0" tIns="22225" rIns="0" bIns="0" anchor="t"/>
          <a:lstStyle>
            <a:lvl1pPr marL="282403" marR="0" indent="0" algn="l">
              <a:lnSpc>
                <a:spcPts val="1059"/>
              </a:lnSpc>
              <a:spcBef>
                <a:spcPts val="141"/>
              </a:spcBef>
              <a:spcAft>
                <a:spcPts val="216"/>
              </a:spcAft>
              <a:defRPr/>
            </a:lvl1pPr>
          </a:lstStyle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927" b="1" spc="-4">
                <a:solidFill>
                  <a:srgbClr val="474749"/>
                </a:solidFill>
                <a:latin typeface="Arial" panose="02020603050405020304" pitchFamily="2"/>
              </a:rPr>
              <a:t>Professional </a:t>
            </a:r>
          </a:p>
          <a:p>
            <a:pPr marL="320040" marR="0" indent="0" algn="l">
              <a:lnSpc>
                <a:spcPts val="1200"/>
              </a:lnSpc>
              <a:spcBef>
                <a:spcPts val="105"/>
              </a:spcBef>
              <a:spcAft>
                <a:spcPts val="0"/>
              </a:spcAft>
            </a:pPr>
            <a:r>
              <a:rPr lang="en-US" sz="927" spc="0">
                <a:solidFill>
                  <a:srgbClr val="474749"/>
                </a:solidFill>
                <a:latin typeface="Arial" panose="02020603050405020304" pitchFamily="2"/>
              </a:rPr>
              <a:t>Management </a:t>
            </a:r>
          </a:p>
          <a:p>
            <a:pPr marL="320040" marR="0" indent="0" algn="l">
              <a:lnSpc>
                <a:spcPts val="1200"/>
              </a:lnSpc>
              <a:spcBef>
                <a:spcPts val="160"/>
              </a:spcBef>
              <a:spcAft>
                <a:spcPts val="0"/>
              </a:spcAft>
            </a:pPr>
            <a:r>
              <a:rPr lang="en-US" sz="927" spc="0">
                <a:solidFill>
                  <a:srgbClr val="474749"/>
                </a:solidFill>
                <a:latin typeface="Arial" panose="02020603050405020304" pitchFamily="2"/>
              </a:rPr>
              <a:t>Business and financial operations </a:t>
            </a:r>
          </a:p>
          <a:p>
            <a:pPr marL="320040" marR="0" indent="0" algn="l">
              <a:lnSpc>
                <a:spcPts val="1200"/>
              </a:lnSpc>
              <a:spcBef>
                <a:spcPts val="135"/>
              </a:spcBef>
              <a:spcAft>
                <a:spcPts val="0"/>
              </a:spcAft>
            </a:pPr>
            <a:r>
              <a:rPr lang="en-US" sz="927" spc="0">
                <a:solidFill>
                  <a:srgbClr val="474749"/>
                </a:solidFill>
                <a:latin typeface="Arial" panose="02020603050405020304" pitchFamily="2"/>
              </a:rPr>
              <a:t>Computer and mathematical </a:t>
            </a:r>
          </a:p>
          <a:p>
            <a:pPr marL="320040" marR="0" indent="0" algn="l">
              <a:lnSpc>
                <a:spcPts val="1200"/>
              </a:lnSpc>
              <a:spcBef>
                <a:spcPts val="135"/>
              </a:spcBef>
              <a:spcAft>
                <a:spcPts val="0"/>
              </a:spcAft>
            </a:pPr>
            <a:r>
              <a:rPr lang="en-US" sz="927" spc="0">
                <a:solidFill>
                  <a:srgbClr val="474749"/>
                </a:solidFill>
                <a:latin typeface="Arial" panose="02020603050405020304" pitchFamily="2"/>
              </a:rPr>
              <a:t>Architecture and engineering </a:t>
            </a:r>
          </a:p>
          <a:p>
            <a:pPr marL="320040" marR="0" indent="0" algn="l">
              <a:lnSpc>
                <a:spcPts val="1200"/>
              </a:lnSpc>
              <a:spcBef>
                <a:spcPts val="155"/>
              </a:spcBef>
              <a:spcAft>
                <a:spcPts val="0"/>
              </a:spcAft>
            </a:pPr>
            <a:r>
              <a:rPr lang="en-US" sz="927" spc="-18">
                <a:solidFill>
                  <a:srgbClr val="474749"/>
                </a:solidFill>
                <a:latin typeface="Arial" panose="02020603050405020304" pitchFamily="2"/>
              </a:rPr>
              <a:t>Legal </a:t>
            </a:r>
          </a:p>
          <a:p>
            <a:pPr marL="320040" marR="0" indent="0" algn="l">
              <a:lnSpc>
                <a:spcPts val="1200"/>
              </a:lnSpc>
              <a:spcBef>
                <a:spcPts val="135"/>
              </a:spcBef>
              <a:spcAft>
                <a:spcPts val="0"/>
              </a:spcAft>
            </a:pPr>
            <a:r>
              <a:rPr lang="en-US" sz="927" spc="0">
                <a:solidFill>
                  <a:srgbClr val="474749"/>
                </a:solidFill>
                <a:latin typeface="Arial" panose="02020603050405020304" pitchFamily="2"/>
              </a:rPr>
              <a:t>Educational instruction and library </a:t>
            </a:r>
          </a:p>
          <a:p>
            <a:pPr marL="320040" marR="0" indent="0" algn="l">
              <a:lnSpc>
                <a:spcPts val="1200"/>
              </a:lnSpc>
              <a:spcBef>
                <a:spcPts val="135"/>
              </a:spcBef>
              <a:spcAft>
                <a:spcPts val="0"/>
              </a:spcAft>
            </a:pPr>
            <a:r>
              <a:rPr lang="en-US" sz="927" spc="0">
                <a:solidFill>
                  <a:srgbClr val="474749"/>
                </a:solidFill>
                <a:latin typeface="Arial" panose="02020603050405020304" pitchFamily="2"/>
              </a:rPr>
              <a:t>Arts, design, entertainment, sports, and media </a:t>
            </a:r>
          </a:p>
          <a:p>
            <a:pPr marL="320040" marR="0" indent="0" algn="l">
              <a:lnSpc>
                <a:spcPts val="1200"/>
              </a:lnSpc>
              <a:spcBef>
                <a:spcPts val="160"/>
              </a:spcBef>
              <a:spcAft>
                <a:spcPts val="0"/>
              </a:spcAft>
            </a:pPr>
            <a:r>
              <a:rPr lang="en-US" sz="927" spc="0">
                <a:solidFill>
                  <a:srgbClr val="474749"/>
                </a:solidFill>
                <a:latin typeface="Arial" panose="02020603050405020304" pitchFamily="2"/>
              </a:rPr>
              <a:t>Office and administrative support </a:t>
            </a:r>
          </a:p>
          <a:p>
            <a:pPr marL="0" marR="0" indent="0" algn="l">
              <a:lnSpc>
                <a:spcPts val="1200"/>
              </a:lnSpc>
              <a:spcBef>
                <a:spcPts val="1505"/>
              </a:spcBef>
              <a:spcAft>
                <a:spcPts val="0"/>
              </a:spcAft>
            </a:pPr>
            <a:r>
              <a:rPr lang="en-US" sz="927" b="1" spc="-18">
                <a:solidFill>
                  <a:srgbClr val="474749"/>
                </a:solidFill>
                <a:latin typeface="Arial" panose="02020603050405020304" pitchFamily="2"/>
              </a:rPr>
              <a:t>Mixed </a:t>
            </a:r>
          </a:p>
          <a:p>
            <a:pPr marL="32004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27" spc="0">
                <a:solidFill>
                  <a:srgbClr val="474749"/>
                </a:solidFill>
                <a:latin typeface="Arial" panose="02020603050405020304" pitchFamily="2"/>
              </a:rPr>
              <a:t>Transportation and material moving </a:t>
            </a:r>
            <a:br/>
            <a:r>
              <a:rPr lang="en-US" sz="927" spc="0">
                <a:solidFill>
                  <a:srgbClr val="474749"/>
                </a:solidFill>
                <a:latin typeface="Arial" panose="02020603050405020304" pitchFamily="2"/>
              </a:rPr>
              <a:t>Life, physical, and social science </a:t>
            </a:r>
            <a:br/>
            <a:r>
              <a:rPr lang="en-US" sz="927" spc="0">
                <a:solidFill>
                  <a:srgbClr val="474749"/>
                </a:solidFill>
                <a:latin typeface="Arial" panose="02020603050405020304" pitchFamily="2"/>
              </a:rPr>
              <a:t>Community and social service </a:t>
            </a:r>
          </a:p>
          <a:p>
            <a:pPr marL="0" marR="0" indent="0" algn="l">
              <a:lnSpc>
                <a:spcPts val="1200"/>
              </a:lnSpc>
              <a:spcBef>
                <a:spcPts val="1525"/>
              </a:spcBef>
              <a:spcAft>
                <a:spcPts val="0"/>
              </a:spcAft>
            </a:pPr>
            <a:r>
              <a:rPr lang="en-US" sz="927" b="1" spc="0">
                <a:solidFill>
                  <a:srgbClr val="474749"/>
                </a:solidFill>
                <a:latin typeface="Arial" panose="02020603050405020304" pitchFamily="2"/>
              </a:rPr>
              <a:t>On-Site </a:t>
            </a:r>
          </a:p>
          <a:p>
            <a:pPr marL="320040" marR="0" indent="0" algn="l">
              <a:lnSpc>
                <a:spcPts val="1200"/>
              </a:lnSpc>
              <a:spcBef>
                <a:spcPts val="85"/>
              </a:spcBef>
              <a:spcAft>
                <a:spcPts val="0"/>
              </a:spcAft>
            </a:pPr>
            <a:r>
              <a:rPr lang="en-US" sz="927" spc="0">
                <a:solidFill>
                  <a:srgbClr val="474749"/>
                </a:solidFill>
                <a:latin typeface="Arial" panose="02020603050405020304" pitchFamily="2"/>
              </a:rPr>
              <a:t>Healthcare practitioners and technical </a:t>
            </a:r>
          </a:p>
          <a:p>
            <a:pPr marL="320040" marR="0" indent="0" algn="l">
              <a:lnSpc>
                <a:spcPts val="1200"/>
              </a:lnSpc>
              <a:spcBef>
                <a:spcPts val="160"/>
              </a:spcBef>
              <a:spcAft>
                <a:spcPts val="0"/>
              </a:spcAft>
            </a:pPr>
            <a:r>
              <a:rPr lang="en-US" sz="927" spc="0">
                <a:solidFill>
                  <a:srgbClr val="474749"/>
                </a:solidFill>
                <a:latin typeface="Arial" panose="02020603050405020304" pitchFamily="2"/>
              </a:rPr>
              <a:t>Healthcare support </a:t>
            </a:r>
          </a:p>
          <a:p>
            <a:pPr marL="320040" marR="0" indent="0" algn="l">
              <a:lnSpc>
                <a:spcPts val="1200"/>
              </a:lnSpc>
              <a:spcBef>
                <a:spcPts val="135"/>
              </a:spcBef>
              <a:spcAft>
                <a:spcPts val="0"/>
              </a:spcAft>
            </a:pPr>
            <a:r>
              <a:rPr lang="en-US" sz="927" spc="0">
                <a:solidFill>
                  <a:srgbClr val="474749"/>
                </a:solidFill>
                <a:latin typeface="Arial" panose="02020603050405020304" pitchFamily="2"/>
              </a:rPr>
              <a:t>Protective service </a:t>
            </a:r>
          </a:p>
          <a:p>
            <a:pPr marL="320040" marR="0" indent="0" algn="l">
              <a:lnSpc>
                <a:spcPts val="1200"/>
              </a:lnSpc>
              <a:spcBef>
                <a:spcPts val="135"/>
              </a:spcBef>
              <a:spcAft>
                <a:spcPts val="0"/>
              </a:spcAft>
            </a:pPr>
            <a:r>
              <a:rPr lang="en-US" sz="927" spc="0">
                <a:solidFill>
                  <a:srgbClr val="474749"/>
                </a:solidFill>
                <a:latin typeface="Arial" panose="02020603050405020304" pitchFamily="2"/>
              </a:rPr>
              <a:t>Food preparation and serving related </a:t>
            </a:r>
          </a:p>
          <a:p>
            <a:pPr marL="320040" marR="0" indent="0" algn="l">
              <a:lnSpc>
                <a:spcPts val="1200"/>
              </a:lnSpc>
              <a:spcBef>
                <a:spcPts val="155"/>
              </a:spcBef>
              <a:spcAft>
                <a:spcPts val="0"/>
              </a:spcAft>
            </a:pPr>
            <a:r>
              <a:rPr lang="en-US" sz="927" spc="0">
                <a:solidFill>
                  <a:srgbClr val="474749"/>
                </a:solidFill>
                <a:latin typeface="Arial" panose="02020603050405020304" pitchFamily="2"/>
              </a:rPr>
              <a:t>Building and grounds cleaning and maintenance </a:t>
            </a:r>
          </a:p>
          <a:p>
            <a:pPr marL="320040" marR="0" indent="0" algn="l">
              <a:lnSpc>
                <a:spcPts val="1200"/>
              </a:lnSpc>
              <a:spcBef>
                <a:spcPts val="135"/>
              </a:spcBef>
              <a:spcAft>
                <a:spcPts val="0"/>
              </a:spcAft>
            </a:pPr>
            <a:r>
              <a:rPr lang="en-US" sz="927" spc="0">
                <a:solidFill>
                  <a:srgbClr val="474749"/>
                </a:solidFill>
                <a:latin typeface="Arial" panose="02020603050405020304" pitchFamily="2"/>
              </a:rPr>
              <a:t>Personal care and service </a:t>
            </a:r>
          </a:p>
          <a:p>
            <a:pPr marL="320040" marR="0" indent="0" algn="l">
              <a:lnSpc>
                <a:spcPts val="1200"/>
              </a:lnSpc>
              <a:spcBef>
                <a:spcPts val="135"/>
              </a:spcBef>
              <a:spcAft>
                <a:spcPts val="0"/>
              </a:spcAft>
            </a:pPr>
            <a:r>
              <a:rPr lang="en-US" sz="927" spc="0">
                <a:solidFill>
                  <a:srgbClr val="474749"/>
                </a:solidFill>
                <a:latin typeface="Arial" panose="02020603050405020304" pitchFamily="2"/>
              </a:rPr>
              <a:t>Sales and related </a:t>
            </a:r>
          </a:p>
          <a:p>
            <a:pPr marL="320040" marR="0" indent="0" algn="l">
              <a:lnSpc>
                <a:spcPts val="1200"/>
              </a:lnSpc>
              <a:spcBef>
                <a:spcPts val="160"/>
              </a:spcBef>
              <a:spcAft>
                <a:spcPts val="0"/>
              </a:spcAft>
            </a:pPr>
            <a:r>
              <a:rPr lang="en-US" sz="927" spc="0">
                <a:solidFill>
                  <a:srgbClr val="474749"/>
                </a:solidFill>
                <a:latin typeface="Arial" panose="02020603050405020304" pitchFamily="2"/>
              </a:rPr>
              <a:t>Farming, fishing, and forestry </a:t>
            </a:r>
          </a:p>
          <a:p>
            <a:pPr marL="320040" marR="0" indent="0" algn="l">
              <a:lnSpc>
                <a:spcPts val="1200"/>
              </a:lnSpc>
              <a:spcBef>
                <a:spcPts val="135"/>
              </a:spcBef>
              <a:spcAft>
                <a:spcPts val="0"/>
              </a:spcAft>
            </a:pPr>
            <a:r>
              <a:rPr lang="en-US" sz="927" spc="0">
                <a:solidFill>
                  <a:srgbClr val="474749"/>
                </a:solidFill>
                <a:latin typeface="Arial" panose="02020603050405020304" pitchFamily="2"/>
              </a:rPr>
              <a:t>Construction and extraction </a:t>
            </a:r>
          </a:p>
          <a:p>
            <a:pPr marL="320040" marR="0" indent="0" algn="l">
              <a:lnSpc>
                <a:spcPts val="1200"/>
              </a:lnSpc>
              <a:spcBef>
                <a:spcPts val="135"/>
              </a:spcBef>
              <a:spcAft>
                <a:spcPts val="0"/>
              </a:spcAft>
            </a:pPr>
            <a:r>
              <a:rPr lang="en-US" sz="927" spc="0">
                <a:solidFill>
                  <a:srgbClr val="474749"/>
                </a:solidFill>
                <a:latin typeface="Arial" panose="02020603050405020304" pitchFamily="2"/>
              </a:rPr>
              <a:t>Installation, maintenance, and repair </a:t>
            </a:r>
          </a:p>
          <a:p>
            <a:pPr marL="320040" marR="0" indent="0" algn="l">
              <a:lnSpc>
                <a:spcPts val="1200"/>
              </a:lnSpc>
              <a:spcBef>
                <a:spcPts val="160"/>
              </a:spcBef>
              <a:spcAft>
                <a:spcPts val="245"/>
              </a:spcAft>
            </a:pPr>
            <a:r>
              <a:rPr lang="en-US" sz="927" spc="-4">
                <a:solidFill>
                  <a:srgbClr val="474749"/>
                </a:solidFill>
                <a:latin typeface="Arial" panose="02020603050405020304" pitchFamily="2"/>
              </a:rPr>
              <a:t>Production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270770" y="5745816"/>
            <a:ext cx="4156364" cy="14119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05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971" b="1" spc="0">
                <a:solidFill>
                  <a:srgbClr val="474749"/>
                </a:solidFill>
                <a:latin typeface="Arial" panose="02020603050405020304" pitchFamily="2"/>
              </a:rPr>
              <a:t>RSG list of sectors by job group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783340" y="5287495"/>
            <a:ext cx="3498273" cy="5995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>
            <a:lvl1pPr marL="40343" marR="0" indent="0" algn="l">
              <a:lnSpc>
                <a:spcPts val="1941"/>
              </a:lnSpc>
              <a:spcAft>
                <a:spcPts val="613"/>
              </a:spcAft>
              <a:defRPr/>
            </a:lvl1pPr>
          </a:lstStyle>
          <a:p>
            <a:pPr marL="45720" marR="0" indent="0" algn="l">
              <a:lnSpc>
                <a:spcPts val="2200"/>
              </a:lnSpc>
              <a:spcAft>
                <a:spcPts val="695"/>
              </a:spcAft>
            </a:pPr>
            <a:r>
              <a:rPr lang="en-US" sz="1544" spc="-22">
                <a:solidFill>
                  <a:srgbClr val="172F60"/>
                </a:solidFill>
                <a:latin typeface="Arial" panose="02020603050405020304" pitchFamily="2"/>
              </a:rPr>
              <a:t>Occupational Employment in Burlington-South Burlington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576291" y="6017559"/>
            <a:ext cx="4156364" cy="33617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>
            <a:lvl1pPr marL="0" marR="0" indent="0" algn="l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971" u="sng" spc="-4">
                <a:solidFill>
                  <a:srgbClr val="0000FF"/>
                </a:solidFill>
                <a:latin typeface="Calibri" panose="02020603050405020304" pitchFamily="2"/>
              </a:rPr>
              <a:t>Source: https://www.bls.gov/regions/new</a:t>
            </a:r>
            <a:r>
              <a:rPr lang="en-US" sz="927" u="sng" spc="-4">
                <a:solidFill>
                  <a:srgbClr val="0000FF"/>
                </a:solidFill>
                <a:latin typeface="Arial" panose="02020603050405020304" pitchFamily="2"/>
              </a:rPr>
              <a:t>-</a:t>
            </a:r>
            <a:r>
              <a:rPr lang="en-US" sz="971" u="sng" spc="-4">
                <a:solidFill>
                  <a:srgbClr val="0000FF"/>
                </a:solidFill>
                <a:latin typeface="Calibri" panose="02020603050405020304" pitchFamily="2"/>
              </a:rPr>
              <a:t>england/news</a:t>
            </a:r>
            <a:r>
              <a:rPr lang="en-US" sz="927" u="sng" spc="-4">
                <a:solidFill>
                  <a:srgbClr val="0000FF"/>
                </a:solidFill>
                <a:latin typeface="Arial" panose="02020603050405020304" pitchFamily="2"/>
              </a:rPr>
              <a:t>-</a:t>
            </a:r>
            <a:r>
              <a:rPr lang="en-US" sz="971" u="sng" spc="-4">
                <a:solidFill>
                  <a:srgbClr val="0000FF"/>
                </a:solidFill>
                <a:latin typeface="Calibri" panose="02020603050405020304" pitchFamily="2"/>
              </a:rPr>
              <a:t>release/occupationalemploymentandwages_burlington.htm</a:t>
            </a:r>
            <a:r>
              <a:rPr lang="en-US" sz="100" u="sng" spc="-4">
                <a:solidFill>
                  <a:srgbClr val="0000FF"/>
                </a:solidFill>
                <a:latin typeface="Calibri" panose="02020603050405020304" pitchFamily="2"/>
              </a:rPr>
              <a:t>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0946631" y="6097121"/>
            <a:ext cx="181648" cy="11598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882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794" spc="0">
                <a:solidFill>
                  <a:srgbClr val="252525"/>
                </a:solidFill>
                <a:latin typeface="Arial" panose="02020603050405020304" pitchFamily="2"/>
              </a:rPr>
              <a:t>7 </a:t>
            </a:r>
          </a:p>
        </p:txBody>
      </p:sp>
    </p:spTree>
    <p:extLst>
      <p:ext uri="{BB962C8B-B14F-4D97-AF65-F5344CB8AC3E}">
        <p14:creationId xmlns:p14="http://schemas.microsoft.com/office/powerpoint/2010/main" val="34657231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1_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434552" y="1791260"/>
            <a:ext cx="735061" cy="24316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5570" rIns="0" bIns="0" anchor="t"/>
          <a:lstStyle>
            <a:lvl1pPr marL="121030" marR="0" indent="0" algn="l">
              <a:lnSpc>
                <a:spcPts val="1059"/>
              </a:lnSpc>
              <a:spcAft>
                <a:spcPts val="0"/>
              </a:spcAft>
              <a:defRPr/>
            </a:lvl1pPr>
          </a:lstStyle>
          <a:p>
            <a:pPr marL="13716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971" b="1" spc="101">
                <a:solidFill>
                  <a:srgbClr val="474749"/>
                </a:solidFill>
                <a:latin typeface="Arial" panose="02020603050405020304" pitchFamily="2"/>
              </a:rPr>
              <a:t>Prof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191934" y="1791260"/>
            <a:ext cx="938261" cy="24316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5570" rIns="0" bIns="0" anchor="t"/>
          <a:lstStyle>
            <a:lvl1pPr marL="121030" marR="0" indent="0" algn="l">
              <a:lnSpc>
                <a:spcPts val="1059"/>
              </a:lnSpc>
              <a:spcAft>
                <a:spcPts val="0"/>
              </a:spcAft>
              <a:defRPr/>
            </a:lvl1pPr>
          </a:lstStyle>
          <a:p>
            <a:pPr marL="13716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971" b="1" spc="79">
                <a:solidFill>
                  <a:srgbClr val="474749"/>
                </a:solidFill>
                <a:latin typeface="Arial" panose="02020603050405020304" pitchFamily="2"/>
              </a:rPr>
              <a:t>Mixed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148667" y="1791260"/>
            <a:ext cx="1126836" cy="24316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5570" rIns="0" bIns="0" anchor="t"/>
          <a:lstStyle>
            <a:lvl1pPr marL="0" marR="0" indent="0" algn="ctr">
              <a:lnSpc>
                <a:spcPts val="1059"/>
              </a:lnSpc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1200"/>
              </a:lnSpc>
              <a:spcAft>
                <a:spcPts val="0"/>
              </a:spcAft>
            </a:pPr>
            <a:r>
              <a:rPr lang="en-US" sz="971" b="1" spc="-4">
                <a:solidFill>
                  <a:srgbClr val="474749"/>
                </a:solidFill>
                <a:latin typeface="Arial" panose="02020603050405020304" pitchFamily="2"/>
              </a:rPr>
              <a:t>On-Site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868219" y="1791261"/>
            <a:ext cx="1547861" cy="24596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8745" rIns="0" bIns="0" anchor="t"/>
          <a:lstStyle>
            <a:lvl1pPr marL="0" marR="0" indent="0" algn="ctr">
              <a:lnSpc>
                <a:spcPts val="1059"/>
              </a:lnSpc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1200"/>
              </a:lnSpc>
              <a:spcAft>
                <a:spcPts val="0"/>
              </a:spcAft>
            </a:pPr>
            <a:r>
              <a:rPr lang="en-US" sz="971" b="1" spc="0">
                <a:solidFill>
                  <a:srgbClr val="474749"/>
                </a:solidFill>
                <a:latin typeface="Arial" panose="02020603050405020304" pitchFamily="2"/>
              </a:rPr>
              <a:t>Workdays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0946631" y="6097121"/>
            <a:ext cx="181648" cy="11598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882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794" spc="0">
                <a:solidFill>
                  <a:srgbClr val="252525"/>
                </a:solidFill>
                <a:latin typeface="Arial" panose="02020603050405020304" pitchFamily="2"/>
              </a:rPr>
              <a:t>8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414703" y="718857"/>
            <a:ext cx="8552873" cy="732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just">
              <a:lnSpc>
                <a:spcPts val="2824"/>
              </a:lnSpc>
              <a:spcAft>
                <a:spcPts val="0"/>
              </a:spcAft>
              <a:defRPr/>
            </a:lvl1pPr>
          </a:lstStyle>
          <a:p>
            <a:pPr marL="0" marR="0" indent="0" algn="just">
              <a:lnSpc>
                <a:spcPts val="3200"/>
              </a:lnSpc>
              <a:spcAft>
                <a:spcPts val="0"/>
              </a:spcAft>
            </a:pPr>
            <a:r>
              <a:rPr lang="en-US" sz="2427" b="1" spc="0">
                <a:solidFill>
                  <a:srgbClr val="474749"/>
                </a:solidFill>
                <a:latin typeface="Arial" panose="02020603050405020304" pitchFamily="2"/>
              </a:rPr>
              <a:t>Burlington Region Wide Travel Pattern for Employees (Pre-Covid)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868219" y="2037230"/>
            <a:ext cx="1547861" cy="15071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971" spc="-4">
                <a:solidFill>
                  <a:srgbClr val="474749"/>
                </a:solidFill>
                <a:latin typeface="Arial" panose="02020603050405020304" pitchFamily="2"/>
              </a:rPr>
              <a:t>5 (fulltime)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868219" y="2187948"/>
            <a:ext cx="1566333" cy="15015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971" spc="0">
                <a:solidFill>
                  <a:srgbClr val="474749"/>
                </a:solidFill>
                <a:latin typeface="Arial" panose="02020603050405020304" pitchFamily="2"/>
              </a:rPr>
              <a:t>4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868219" y="2339228"/>
            <a:ext cx="1566333" cy="152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971" spc="0">
                <a:solidFill>
                  <a:srgbClr val="474749"/>
                </a:solidFill>
                <a:latin typeface="Arial" panose="02020603050405020304" pitchFamily="2"/>
              </a:rPr>
              <a:t>3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868219" y="2492749"/>
            <a:ext cx="1566333" cy="152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971" spc="0">
                <a:solidFill>
                  <a:srgbClr val="474749"/>
                </a:solidFill>
                <a:latin typeface="Arial" panose="02020603050405020304" pitchFamily="2"/>
              </a:rPr>
              <a:t>2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868218" y="2645148"/>
            <a:ext cx="1564024" cy="15015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971" spc="0">
                <a:solidFill>
                  <a:srgbClr val="474749"/>
                </a:solidFill>
                <a:latin typeface="Arial" panose="02020603050405020304" pitchFamily="2"/>
              </a:rPr>
              <a:t>1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868219" y="2796428"/>
            <a:ext cx="1547861" cy="152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971" spc="-4">
                <a:solidFill>
                  <a:srgbClr val="474749"/>
                </a:solidFill>
                <a:latin typeface="Arial" panose="02020603050405020304" pitchFamily="2"/>
              </a:rPr>
              <a:t>0 (commuting)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868219" y="2952750"/>
            <a:ext cx="1566333" cy="14455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875" rIns="0" bIns="0" anchor="t"/>
          <a:lstStyle>
            <a:lvl1pPr marL="0" marR="0" indent="0" algn="r">
              <a:lnSpc>
                <a:spcPts val="971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100"/>
              </a:lnSpc>
              <a:spcAft>
                <a:spcPts val="0"/>
              </a:spcAft>
            </a:pPr>
            <a:r>
              <a:rPr lang="en-US" sz="927" i="1" spc="75">
                <a:solidFill>
                  <a:srgbClr val="000000"/>
                </a:solidFill>
                <a:latin typeface="Calibri" panose="02020603050405020304" pitchFamily="2"/>
              </a:rPr>
              <a:t>Sum: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868219" y="3256990"/>
            <a:ext cx="1547861" cy="32777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" rIns="0" bIns="0" anchor="t"/>
          <a:lstStyle>
            <a:lvl1pPr marL="121030" marR="0" indent="0" algn="l">
              <a:lnSpc>
                <a:spcPts val="1147"/>
              </a:lnSpc>
              <a:spcAft>
                <a:spcPts val="71"/>
              </a:spcAft>
              <a:defRPr/>
            </a:lvl1pPr>
          </a:lstStyle>
          <a:p>
            <a:pPr marL="137160" marR="0" indent="0" algn="l">
              <a:lnSpc>
                <a:spcPts val="1300"/>
              </a:lnSpc>
              <a:spcAft>
                <a:spcPts val="80"/>
              </a:spcAft>
            </a:pPr>
            <a:r>
              <a:rPr lang="en-US" sz="971" b="1" spc="0">
                <a:solidFill>
                  <a:srgbClr val="474749"/>
                </a:solidFill>
                <a:latin typeface="Arial" panose="02020603050405020304" pitchFamily="2"/>
              </a:rPr>
              <a:t>Weighted Share of Total Workers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868219" y="3601010"/>
            <a:ext cx="1547861" cy="44263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1630" rIns="0" bIns="0" anchor="t"/>
          <a:lstStyle>
            <a:lvl1pPr marL="0" marR="0" indent="0" algn="ctr">
              <a:lnSpc>
                <a:spcPts val="1059"/>
              </a:lnSpc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1200"/>
              </a:lnSpc>
              <a:spcAft>
                <a:spcPts val="0"/>
              </a:spcAft>
            </a:pPr>
            <a:r>
              <a:rPr lang="en-US" sz="971" b="1" spc="0">
                <a:solidFill>
                  <a:srgbClr val="474749"/>
                </a:solidFill>
                <a:latin typeface="Arial" panose="02020603050405020304" pitchFamily="2"/>
              </a:rPr>
              <a:t>Workdays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868219" y="4043643"/>
            <a:ext cx="1547861" cy="15015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971" spc="-4">
                <a:solidFill>
                  <a:srgbClr val="474749"/>
                </a:solidFill>
                <a:latin typeface="Arial" panose="02020603050405020304" pitchFamily="2"/>
              </a:rPr>
              <a:t>5 (fulltime)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868219" y="4194922"/>
            <a:ext cx="1566333" cy="152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971" spc="0">
                <a:solidFill>
                  <a:srgbClr val="474749"/>
                </a:solidFill>
                <a:latin typeface="Arial" panose="02020603050405020304" pitchFamily="2"/>
              </a:rPr>
              <a:t>4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868219" y="4347323"/>
            <a:ext cx="1566333" cy="15071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971" spc="0">
                <a:solidFill>
                  <a:srgbClr val="474749"/>
                </a:solidFill>
                <a:latin typeface="Arial" panose="02020603050405020304" pitchFamily="2"/>
              </a:rPr>
              <a:t>3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868219" y="4498601"/>
            <a:ext cx="1566333" cy="152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971" spc="0">
                <a:solidFill>
                  <a:srgbClr val="474749"/>
                </a:solidFill>
                <a:latin typeface="Arial" panose="02020603050405020304" pitchFamily="2"/>
              </a:rPr>
              <a:t>2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868218" y="4652122"/>
            <a:ext cx="1564024" cy="152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971" spc="0">
                <a:solidFill>
                  <a:srgbClr val="474749"/>
                </a:solidFill>
                <a:latin typeface="Arial" panose="02020603050405020304" pitchFamily="2"/>
              </a:rPr>
              <a:t>1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868219" y="4804523"/>
            <a:ext cx="1547861" cy="15071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971" spc="-4">
                <a:solidFill>
                  <a:srgbClr val="474749"/>
                </a:solidFill>
                <a:latin typeface="Arial" panose="02020603050405020304" pitchFamily="2"/>
              </a:rPr>
              <a:t>0 (commuting)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8091054" y="1634939"/>
            <a:ext cx="2245976" cy="7905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3980" rIns="0" bIns="0" anchor="t"/>
          <a:lstStyle>
            <a:lvl1pPr marL="0" marR="0" indent="0" algn="l">
              <a:lnSpc>
                <a:spcPts val="1412"/>
              </a:lnSpc>
              <a:spcBef>
                <a:spcPts val="657"/>
              </a:spcBef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235" b="1" spc="0">
                <a:solidFill>
                  <a:srgbClr val="888888"/>
                </a:solidFill>
                <a:latin typeface="Arial" panose="02020603050405020304" pitchFamily="2"/>
              </a:rPr>
              <a:t>Commute only </a:t>
            </a:r>
          </a:p>
          <a:p>
            <a:pPr marL="0" marR="0" indent="0" algn="l">
              <a:lnSpc>
                <a:spcPts val="1600"/>
              </a:lnSpc>
              <a:spcBef>
                <a:spcPts val="740"/>
              </a:spcBef>
              <a:spcAft>
                <a:spcPts val="0"/>
              </a:spcAft>
            </a:pPr>
            <a:r>
              <a:rPr lang="en-US" sz="1235" b="1" spc="-31">
                <a:solidFill>
                  <a:srgbClr val="888888"/>
                </a:solidFill>
                <a:latin typeface="Arial" panose="02020603050405020304" pitchFamily="2"/>
              </a:rPr>
              <a:t>Full Time Teleworking </a:t>
            </a:r>
          </a:p>
          <a:p>
            <a:pPr marL="0" marR="0" indent="0" algn="l">
              <a:lnSpc>
                <a:spcPts val="1600"/>
              </a:lnSpc>
              <a:spcBef>
                <a:spcPts val="745"/>
              </a:spcBef>
              <a:spcAft>
                <a:spcPts val="0"/>
              </a:spcAft>
            </a:pPr>
            <a:r>
              <a:rPr lang="en-US" sz="1235" b="1" spc="-22">
                <a:solidFill>
                  <a:srgbClr val="888888"/>
                </a:solidFill>
                <a:latin typeface="Arial" panose="02020603050405020304" pitchFamily="2"/>
              </a:rPr>
              <a:t>Hybrid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2434551" y="2034429"/>
            <a:ext cx="757382" cy="15520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35">
                <a:solidFill>
                  <a:srgbClr val="000000"/>
                </a:solidFill>
                <a:latin typeface="Calibri" panose="02020603050405020304" pitchFamily="2"/>
              </a:rPr>
              <a:t>13.0%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2434551" y="2189629"/>
            <a:ext cx="757382" cy="15015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57">
                <a:solidFill>
                  <a:srgbClr val="000000"/>
                </a:solidFill>
                <a:latin typeface="Calibri" panose="02020603050405020304" pitchFamily="2"/>
              </a:rPr>
              <a:t>8.0%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2434551" y="2339788"/>
            <a:ext cx="757382" cy="1535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r">
              <a:lnSpc>
                <a:spcPts val="1235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400"/>
              </a:lnSpc>
              <a:spcAft>
                <a:spcPts val="0"/>
              </a:spcAft>
            </a:pPr>
            <a:r>
              <a:rPr lang="en-US" sz="1015" spc="53">
                <a:solidFill>
                  <a:srgbClr val="000000"/>
                </a:solidFill>
                <a:latin typeface="Calibri" panose="02020603050405020304" pitchFamily="2"/>
              </a:rPr>
              <a:t>5.0%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2434551" y="2493309"/>
            <a:ext cx="757382" cy="15015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57">
                <a:solidFill>
                  <a:srgbClr val="000000"/>
                </a:solidFill>
                <a:latin typeface="Calibri" panose="02020603050405020304" pitchFamily="2"/>
              </a:rPr>
              <a:t>4.0%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2434551" y="2643467"/>
            <a:ext cx="757382" cy="1535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53">
                <a:solidFill>
                  <a:srgbClr val="000000"/>
                </a:solidFill>
                <a:latin typeface="Calibri" panose="02020603050405020304" pitchFamily="2"/>
              </a:rPr>
              <a:t>6.0%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2434551" y="2796988"/>
            <a:ext cx="757382" cy="15015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40">
                <a:solidFill>
                  <a:srgbClr val="000000"/>
                </a:solidFill>
                <a:latin typeface="Calibri" panose="02020603050405020304" pitchFamily="2"/>
              </a:rPr>
              <a:t>64.0%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2434551" y="2952750"/>
            <a:ext cx="757382" cy="14791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>
            <a:lvl1pPr marL="0" marR="0" indent="0" algn="r">
              <a:lnSpc>
                <a:spcPts val="1059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200"/>
              </a:lnSpc>
              <a:spcAft>
                <a:spcPts val="0"/>
              </a:spcAft>
            </a:pPr>
            <a:r>
              <a:rPr lang="en-US" sz="927" i="1" spc="57">
                <a:solidFill>
                  <a:srgbClr val="474749"/>
                </a:solidFill>
                <a:latin typeface="Arial" panose="02020603050405020304" pitchFamily="2"/>
              </a:rPr>
              <a:t>100%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2434551" y="3256990"/>
            <a:ext cx="757382" cy="32777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5570" rIns="0" bIns="0" anchor="t"/>
          <a:lstStyle>
            <a:lvl1pPr marL="0" marR="0" indent="0" algn="r">
              <a:lnSpc>
                <a:spcPts val="1147"/>
              </a:lnSpc>
              <a:spcAft>
                <a:spcPts val="644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730"/>
              </a:spcAft>
            </a:pPr>
            <a:r>
              <a:rPr lang="en-US" sz="971" b="1" spc="93">
                <a:solidFill>
                  <a:srgbClr val="474749"/>
                </a:solidFill>
                <a:latin typeface="Arial" panose="02020603050405020304" pitchFamily="2"/>
              </a:rPr>
              <a:t>43%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2434551" y="4038040"/>
            <a:ext cx="757382" cy="15744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>
            <a:lvl1pPr marL="0" marR="0" indent="0" algn="r">
              <a:lnSpc>
                <a:spcPts val="1235"/>
              </a:lnSpc>
              <a:spcAft>
                <a:spcPts val="4"/>
              </a:spcAft>
              <a:defRPr/>
            </a:lvl1pPr>
          </a:lstStyle>
          <a:p>
            <a:pPr marL="0" marR="0" indent="0" algn="r">
              <a:lnSpc>
                <a:spcPts val="1400"/>
              </a:lnSpc>
              <a:spcAft>
                <a:spcPts val="5"/>
              </a:spcAft>
            </a:pPr>
            <a:r>
              <a:rPr lang="en-US" sz="1015" spc="53">
                <a:solidFill>
                  <a:srgbClr val="000000"/>
                </a:solidFill>
                <a:latin typeface="Calibri" panose="02020603050405020304" pitchFamily="2"/>
              </a:rPr>
              <a:t>5.6%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2434551" y="4195482"/>
            <a:ext cx="757382" cy="15015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53">
                <a:solidFill>
                  <a:srgbClr val="000000"/>
                </a:solidFill>
                <a:latin typeface="Calibri" panose="02020603050405020304" pitchFamily="2"/>
              </a:rPr>
              <a:t>3.4%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2434551" y="4345641"/>
            <a:ext cx="757382" cy="1535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53">
                <a:solidFill>
                  <a:srgbClr val="000000"/>
                </a:solidFill>
                <a:latin typeface="Calibri" panose="02020603050405020304" pitchFamily="2"/>
              </a:rPr>
              <a:t>2.2%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2434551" y="4499162"/>
            <a:ext cx="757382" cy="1535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49">
                <a:solidFill>
                  <a:srgbClr val="000000"/>
                </a:solidFill>
                <a:latin typeface="Calibri" panose="02020603050405020304" pitchFamily="2"/>
              </a:rPr>
              <a:t>1.7%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2434551" y="4652682"/>
            <a:ext cx="757382" cy="15015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53">
                <a:solidFill>
                  <a:srgbClr val="000000"/>
                </a:solidFill>
                <a:latin typeface="Calibri" panose="02020603050405020304" pitchFamily="2"/>
              </a:rPr>
              <a:t>2.6%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2434551" y="4802841"/>
            <a:ext cx="757382" cy="1535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40">
                <a:solidFill>
                  <a:srgbClr val="000000"/>
                </a:solidFill>
                <a:latin typeface="Calibri" panose="02020603050405020304" pitchFamily="2"/>
              </a:rPr>
              <a:t>27.5%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3191934" y="3601011"/>
            <a:ext cx="938261" cy="43983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8455" rIns="0" bIns="0" anchor="t"/>
          <a:lstStyle>
            <a:lvl1pPr marL="121030" marR="0" indent="0" algn="l">
              <a:lnSpc>
                <a:spcPts val="1059"/>
              </a:lnSpc>
              <a:spcAft>
                <a:spcPts val="0"/>
              </a:spcAft>
              <a:defRPr/>
            </a:lvl1pPr>
          </a:lstStyle>
          <a:p>
            <a:pPr marL="13716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971" b="1" spc="79">
                <a:solidFill>
                  <a:srgbClr val="474749"/>
                </a:solidFill>
                <a:latin typeface="Arial" panose="02020603050405020304" pitchFamily="2"/>
              </a:rPr>
              <a:t>Mixed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2434552" y="3601011"/>
            <a:ext cx="735061" cy="43702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8455" rIns="0" bIns="0" anchor="t"/>
          <a:lstStyle>
            <a:lvl1pPr marL="121030" marR="0" indent="0" algn="l">
              <a:lnSpc>
                <a:spcPts val="1059"/>
              </a:lnSpc>
              <a:spcAft>
                <a:spcPts val="0"/>
              </a:spcAft>
              <a:defRPr/>
            </a:lvl1pPr>
          </a:lstStyle>
          <a:p>
            <a:pPr marL="13716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971" b="1" spc="101">
                <a:solidFill>
                  <a:srgbClr val="474749"/>
                </a:solidFill>
                <a:latin typeface="Arial" panose="02020603050405020304" pitchFamily="2"/>
              </a:rPr>
              <a:t>Prof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3191934" y="2034429"/>
            <a:ext cx="956733" cy="15520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31">
                <a:solidFill>
                  <a:srgbClr val="000000"/>
                </a:solidFill>
                <a:latin typeface="Calibri" panose="02020603050405020304" pitchFamily="2"/>
              </a:rPr>
              <a:t>10.0%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3191934" y="2189629"/>
            <a:ext cx="956733" cy="15015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49">
                <a:solidFill>
                  <a:srgbClr val="000000"/>
                </a:solidFill>
                <a:latin typeface="Calibri" panose="02020603050405020304" pitchFamily="2"/>
              </a:rPr>
              <a:t>6.2%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3191934" y="2339788"/>
            <a:ext cx="956733" cy="1535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r">
              <a:lnSpc>
                <a:spcPts val="1235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400"/>
              </a:lnSpc>
              <a:spcAft>
                <a:spcPts val="0"/>
              </a:spcAft>
            </a:pPr>
            <a:r>
              <a:rPr lang="en-US" sz="1015" spc="49">
                <a:solidFill>
                  <a:srgbClr val="000000"/>
                </a:solidFill>
                <a:latin typeface="Calibri" panose="02020603050405020304" pitchFamily="2"/>
              </a:rPr>
              <a:t>3.8%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3191934" y="2493309"/>
            <a:ext cx="956733" cy="15015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49">
                <a:solidFill>
                  <a:srgbClr val="000000"/>
                </a:solidFill>
                <a:latin typeface="Calibri" panose="02020603050405020304" pitchFamily="2"/>
              </a:rPr>
              <a:t>3.1%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3191934" y="2643467"/>
            <a:ext cx="956733" cy="1535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53">
                <a:solidFill>
                  <a:srgbClr val="000000"/>
                </a:solidFill>
                <a:latin typeface="Calibri" panose="02020603050405020304" pitchFamily="2"/>
              </a:rPr>
              <a:t>4.6%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3191934" y="2796988"/>
            <a:ext cx="956733" cy="15015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35">
                <a:solidFill>
                  <a:srgbClr val="000000"/>
                </a:solidFill>
                <a:latin typeface="Calibri" panose="02020603050405020304" pitchFamily="2"/>
              </a:rPr>
              <a:t>72.3%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3191934" y="2952750"/>
            <a:ext cx="956733" cy="14791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>
            <a:lvl1pPr marL="0" marR="0" indent="0" algn="r">
              <a:lnSpc>
                <a:spcPts val="1059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200"/>
              </a:lnSpc>
              <a:spcAft>
                <a:spcPts val="0"/>
              </a:spcAft>
            </a:pPr>
            <a:r>
              <a:rPr lang="en-US" sz="927" i="1" spc="53">
                <a:solidFill>
                  <a:srgbClr val="474749"/>
                </a:solidFill>
                <a:latin typeface="Arial" panose="02020603050405020304" pitchFamily="2"/>
              </a:rPr>
              <a:t>100%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3191934" y="3256990"/>
            <a:ext cx="956733" cy="32777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5570" rIns="0" bIns="0" anchor="t"/>
          <a:lstStyle>
            <a:lvl1pPr marL="0" marR="0" indent="0" algn="r">
              <a:lnSpc>
                <a:spcPts val="1147"/>
              </a:lnSpc>
              <a:spcAft>
                <a:spcPts val="644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730"/>
              </a:spcAft>
            </a:pPr>
            <a:r>
              <a:rPr lang="en-US" sz="971" b="1" spc="71">
                <a:solidFill>
                  <a:srgbClr val="474749"/>
                </a:solidFill>
                <a:latin typeface="Arial" panose="02020603050405020304" pitchFamily="2"/>
              </a:rPr>
              <a:t>10% 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3191934" y="4040841"/>
            <a:ext cx="956733" cy="1546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>
            <a:lvl1pPr marL="0" marR="0" indent="0" algn="r">
              <a:lnSpc>
                <a:spcPts val="1235"/>
              </a:lnSpc>
              <a:spcAft>
                <a:spcPts val="4"/>
              </a:spcAft>
              <a:defRPr/>
            </a:lvl1pPr>
          </a:lstStyle>
          <a:p>
            <a:pPr marL="0" marR="0" indent="0" algn="r">
              <a:lnSpc>
                <a:spcPts val="1400"/>
              </a:lnSpc>
              <a:spcAft>
                <a:spcPts val="5"/>
              </a:spcAft>
            </a:pPr>
            <a:r>
              <a:rPr lang="en-US" sz="1015" spc="44">
                <a:solidFill>
                  <a:srgbClr val="000000"/>
                </a:solidFill>
                <a:latin typeface="Calibri" panose="02020603050405020304" pitchFamily="2"/>
              </a:rPr>
              <a:t>1.0%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3191934" y="4195482"/>
            <a:ext cx="956733" cy="15015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53">
                <a:solidFill>
                  <a:srgbClr val="000000"/>
                </a:solidFill>
                <a:latin typeface="Calibri" panose="02020603050405020304" pitchFamily="2"/>
              </a:rPr>
              <a:t>0.6%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3191934" y="4345641"/>
            <a:ext cx="956733" cy="1535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53">
                <a:solidFill>
                  <a:srgbClr val="000000"/>
                </a:solidFill>
                <a:latin typeface="Calibri" panose="02020603050405020304" pitchFamily="2"/>
              </a:rPr>
              <a:t>0.4% 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idx="10"/>
          </p:nvPr>
        </p:nvSpPr>
        <p:spPr>
          <a:xfrm>
            <a:off x="3191934" y="4499162"/>
            <a:ext cx="956733" cy="1535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53">
                <a:solidFill>
                  <a:srgbClr val="000000"/>
                </a:solidFill>
                <a:latin typeface="Calibri" panose="02020603050405020304" pitchFamily="2"/>
              </a:rPr>
              <a:t>0.3% 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idx="10"/>
          </p:nvPr>
        </p:nvSpPr>
        <p:spPr>
          <a:xfrm>
            <a:off x="3191934" y="4652682"/>
            <a:ext cx="956733" cy="15015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53">
                <a:solidFill>
                  <a:srgbClr val="000000"/>
                </a:solidFill>
                <a:latin typeface="Calibri" panose="02020603050405020304" pitchFamily="2"/>
              </a:rPr>
              <a:t>0.5% 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3191934" y="4802841"/>
            <a:ext cx="956733" cy="1535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49">
                <a:solidFill>
                  <a:srgbClr val="000000"/>
                </a:solidFill>
                <a:latin typeface="Calibri" panose="02020603050405020304" pitchFamily="2"/>
              </a:rPr>
              <a:t>7.2% 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idx="10"/>
          </p:nvPr>
        </p:nvSpPr>
        <p:spPr>
          <a:xfrm>
            <a:off x="4148667" y="2034429"/>
            <a:ext cx="1203036" cy="15520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84">
                <a:solidFill>
                  <a:srgbClr val="000000"/>
                </a:solidFill>
                <a:latin typeface="Calibri" panose="02020603050405020304" pitchFamily="2"/>
              </a:rPr>
              <a:t>6.0% </a:t>
            </a:r>
          </a:p>
        </p:txBody>
      </p:sp>
      <p:sp>
        <p:nvSpPr>
          <p:cNvPr id="57" name="Text Placeholder 56"/>
          <p:cNvSpPr>
            <a:spLocks noGrp="1"/>
          </p:cNvSpPr>
          <p:nvPr>
            <p:ph type="body" idx="10"/>
          </p:nvPr>
        </p:nvSpPr>
        <p:spPr>
          <a:xfrm>
            <a:off x="4148667" y="2189629"/>
            <a:ext cx="1203036" cy="15015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84">
                <a:solidFill>
                  <a:srgbClr val="000000"/>
                </a:solidFill>
                <a:latin typeface="Calibri" panose="02020603050405020304" pitchFamily="2"/>
              </a:rPr>
              <a:t>3.7% </a:t>
            </a:r>
          </a:p>
        </p:txBody>
      </p:sp>
      <p:sp>
        <p:nvSpPr>
          <p:cNvPr id="58" name="Text Placeholder 57"/>
          <p:cNvSpPr>
            <a:spLocks noGrp="1"/>
          </p:cNvSpPr>
          <p:nvPr>
            <p:ph type="body" idx="10"/>
          </p:nvPr>
        </p:nvSpPr>
        <p:spPr>
          <a:xfrm>
            <a:off x="4148667" y="2339788"/>
            <a:ext cx="1203036" cy="1535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r">
              <a:lnSpc>
                <a:spcPts val="1235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400"/>
              </a:lnSpc>
              <a:spcAft>
                <a:spcPts val="0"/>
              </a:spcAft>
            </a:pPr>
            <a:r>
              <a:rPr lang="en-US" sz="1015" spc="84">
                <a:solidFill>
                  <a:srgbClr val="000000"/>
                </a:solidFill>
                <a:latin typeface="Calibri" panose="02020603050405020304" pitchFamily="2"/>
              </a:rPr>
              <a:t>2.3% </a:t>
            </a:r>
          </a:p>
        </p:txBody>
      </p:sp>
      <p:sp>
        <p:nvSpPr>
          <p:cNvPr id="59" name="Text Placeholder 58"/>
          <p:cNvSpPr>
            <a:spLocks noGrp="1"/>
          </p:cNvSpPr>
          <p:nvPr>
            <p:ph type="body" idx="10"/>
          </p:nvPr>
        </p:nvSpPr>
        <p:spPr>
          <a:xfrm>
            <a:off x="4148667" y="2493309"/>
            <a:ext cx="1203036" cy="15015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79">
                <a:solidFill>
                  <a:srgbClr val="000000"/>
                </a:solidFill>
                <a:latin typeface="Calibri" panose="02020603050405020304" pitchFamily="2"/>
              </a:rPr>
              <a:t>1.9% 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idx="10"/>
          </p:nvPr>
        </p:nvSpPr>
        <p:spPr>
          <a:xfrm>
            <a:off x="4148667" y="2643467"/>
            <a:ext cx="1203036" cy="1535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84">
                <a:solidFill>
                  <a:srgbClr val="000000"/>
                </a:solidFill>
                <a:latin typeface="Calibri" panose="02020603050405020304" pitchFamily="2"/>
              </a:rPr>
              <a:t>2.8% </a:t>
            </a:r>
          </a:p>
        </p:txBody>
      </p:sp>
      <p:sp>
        <p:nvSpPr>
          <p:cNvPr id="61" name="Text Placeholder 60"/>
          <p:cNvSpPr>
            <a:spLocks noGrp="1"/>
          </p:cNvSpPr>
          <p:nvPr>
            <p:ph type="body" idx="10"/>
          </p:nvPr>
        </p:nvSpPr>
        <p:spPr>
          <a:xfrm>
            <a:off x="4148667" y="2796988"/>
            <a:ext cx="1203036" cy="15015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71">
                <a:solidFill>
                  <a:srgbClr val="000000"/>
                </a:solidFill>
                <a:latin typeface="Calibri" panose="02020603050405020304" pitchFamily="2"/>
              </a:rPr>
              <a:t>83.3% </a:t>
            </a:r>
          </a:p>
        </p:txBody>
      </p:sp>
      <p:sp>
        <p:nvSpPr>
          <p:cNvPr id="62" name="Text Placeholder 61"/>
          <p:cNvSpPr>
            <a:spLocks noGrp="1"/>
          </p:cNvSpPr>
          <p:nvPr>
            <p:ph type="body" idx="10"/>
          </p:nvPr>
        </p:nvSpPr>
        <p:spPr>
          <a:xfrm>
            <a:off x="4148667" y="2952750"/>
            <a:ext cx="1203036" cy="14791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>
            <a:lvl1pPr marL="0" marR="0" indent="0" algn="r">
              <a:lnSpc>
                <a:spcPts val="1059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200"/>
              </a:lnSpc>
              <a:spcAft>
                <a:spcPts val="0"/>
              </a:spcAft>
            </a:pPr>
            <a:r>
              <a:rPr lang="en-US" sz="927" i="1" spc="88">
                <a:solidFill>
                  <a:srgbClr val="474749"/>
                </a:solidFill>
                <a:latin typeface="Arial" panose="02020603050405020304" pitchFamily="2"/>
              </a:rPr>
              <a:t>100% </a:t>
            </a:r>
          </a:p>
        </p:txBody>
      </p:sp>
      <p:sp>
        <p:nvSpPr>
          <p:cNvPr id="63" name="Text Placeholder 62"/>
          <p:cNvSpPr>
            <a:spLocks noGrp="1"/>
          </p:cNvSpPr>
          <p:nvPr>
            <p:ph type="body" idx="10"/>
          </p:nvPr>
        </p:nvSpPr>
        <p:spPr>
          <a:xfrm>
            <a:off x="4148667" y="3256990"/>
            <a:ext cx="1203036" cy="32777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5570" rIns="0" bIns="0" anchor="t"/>
          <a:lstStyle>
            <a:lvl1pPr marL="0" marR="0" indent="0" algn="r">
              <a:lnSpc>
                <a:spcPts val="1147"/>
              </a:lnSpc>
              <a:spcAft>
                <a:spcPts val="644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730"/>
              </a:spcAft>
            </a:pPr>
            <a:r>
              <a:rPr lang="en-US" sz="971" b="1" spc="137">
                <a:solidFill>
                  <a:srgbClr val="474749"/>
                </a:solidFill>
                <a:latin typeface="Arial" panose="02020603050405020304" pitchFamily="2"/>
              </a:rPr>
              <a:t>47% </a:t>
            </a:r>
          </a:p>
        </p:txBody>
      </p:sp>
      <p:sp>
        <p:nvSpPr>
          <p:cNvPr id="64" name="Text Placeholder 63"/>
          <p:cNvSpPr>
            <a:spLocks noGrp="1"/>
          </p:cNvSpPr>
          <p:nvPr>
            <p:ph type="body" idx="10"/>
          </p:nvPr>
        </p:nvSpPr>
        <p:spPr>
          <a:xfrm>
            <a:off x="4148667" y="3601011"/>
            <a:ext cx="1126836" cy="43983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8455" rIns="0" bIns="0" anchor="t"/>
          <a:lstStyle>
            <a:lvl1pPr marL="0" marR="0" indent="0" algn="ctr">
              <a:lnSpc>
                <a:spcPts val="1059"/>
              </a:lnSpc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1200"/>
              </a:lnSpc>
              <a:spcAft>
                <a:spcPts val="0"/>
              </a:spcAft>
            </a:pPr>
            <a:r>
              <a:rPr lang="en-US" sz="971" b="1" spc="-4">
                <a:solidFill>
                  <a:srgbClr val="474749"/>
                </a:solidFill>
                <a:latin typeface="Arial" panose="02020603050405020304" pitchFamily="2"/>
              </a:rPr>
              <a:t>On-Site </a:t>
            </a:r>
          </a:p>
        </p:txBody>
      </p:sp>
      <p:sp>
        <p:nvSpPr>
          <p:cNvPr id="65" name="Text Placeholder 64"/>
          <p:cNvSpPr>
            <a:spLocks noGrp="1"/>
          </p:cNvSpPr>
          <p:nvPr>
            <p:ph type="body" idx="10"/>
          </p:nvPr>
        </p:nvSpPr>
        <p:spPr>
          <a:xfrm>
            <a:off x="4148667" y="4040841"/>
            <a:ext cx="1203036" cy="1546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>
            <a:lvl1pPr marL="0" marR="0" indent="0" algn="r">
              <a:lnSpc>
                <a:spcPts val="1235"/>
              </a:lnSpc>
              <a:spcAft>
                <a:spcPts val="4"/>
              </a:spcAft>
              <a:defRPr/>
            </a:lvl1pPr>
          </a:lstStyle>
          <a:p>
            <a:pPr marL="0" marR="0" indent="0" algn="r">
              <a:lnSpc>
                <a:spcPts val="1400"/>
              </a:lnSpc>
              <a:spcAft>
                <a:spcPts val="5"/>
              </a:spcAft>
            </a:pPr>
            <a:r>
              <a:rPr lang="en-US" sz="1015" spc="84">
                <a:solidFill>
                  <a:srgbClr val="000000"/>
                </a:solidFill>
                <a:latin typeface="Calibri" panose="02020603050405020304" pitchFamily="2"/>
              </a:rPr>
              <a:t>2.8% </a:t>
            </a:r>
          </a:p>
        </p:txBody>
      </p:sp>
      <p:sp>
        <p:nvSpPr>
          <p:cNvPr id="66" name="Text Placeholder 65"/>
          <p:cNvSpPr>
            <a:spLocks noGrp="1"/>
          </p:cNvSpPr>
          <p:nvPr>
            <p:ph type="body" idx="10"/>
          </p:nvPr>
        </p:nvSpPr>
        <p:spPr>
          <a:xfrm>
            <a:off x="4148667" y="4195482"/>
            <a:ext cx="1203036" cy="15015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79">
                <a:solidFill>
                  <a:srgbClr val="000000"/>
                </a:solidFill>
                <a:latin typeface="Calibri" panose="02020603050405020304" pitchFamily="2"/>
              </a:rPr>
              <a:t>1.8% </a:t>
            </a:r>
          </a:p>
        </p:txBody>
      </p:sp>
      <p:sp>
        <p:nvSpPr>
          <p:cNvPr id="67" name="Text Placeholder 66"/>
          <p:cNvSpPr>
            <a:spLocks noGrp="1"/>
          </p:cNvSpPr>
          <p:nvPr>
            <p:ph type="body" idx="10"/>
          </p:nvPr>
        </p:nvSpPr>
        <p:spPr>
          <a:xfrm>
            <a:off x="4148667" y="4345641"/>
            <a:ext cx="1203036" cy="1535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79">
                <a:solidFill>
                  <a:srgbClr val="000000"/>
                </a:solidFill>
                <a:latin typeface="Calibri" panose="02020603050405020304" pitchFamily="2"/>
              </a:rPr>
              <a:t>1.1% </a:t>
            </a:r>
          </a:p>
        </p:txBody>
      </p:sp>
      <p:sp>
        <p:nvSpPr>
          <p:cNvPr id="68" name="Text Placeholder 67"/>
          <p:cNvSpPr>
            <a:spLocks noGrp="1"/>
          </p:cNvSpPr>
          <p:nvPr>
            <p:ph type="body" idx="10"/>
          </p:nvPr>
        </p:nvSpPr>
        <p:spPr>
          <a:xfrm>
            <a:off x="4148667" y="4499162"/>
            <a:ext cx="1203036" cy="1535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88">
                <a:solidFill>
                  <a:srgbClr val="000000"/>
                </a:solidFill>
                <a:latin typeface="Calibri" panose="02020603050405020304" pitchFamily="2"/>
              </a:rPr>
              <a:t>0.9% </a:t>
            </a:r>
          </a:p>
        </p:txBody>
      </p:sp>
      <p:sp>
        <p:nvSpPr>
          <p:cNvPr id="69" name="Text Placeholder 68"/>
          <p:cNvSpPr>
            <a:spLocks noGrp="1"/>
          </p:cNvSpPr>
          <p:nvPr>
            <p:ph type="body" idx="10"/>
          </p:nvPr>
        </p:nvSpPr>
        <p:spPr>
          <a:xfrm>
            <a:off x="4148667" y="4652682"/>
            <a:ext cx="1203036" cy="15015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79">
                <a:solidFill>
                  <a:srgbClr val="000000"/>
                </a:solidFill>
                <a:latin typeface="Calibri" panose="02020603050405020304" pitchFamily="2"/>
              </a:rPr>
              <a:t>1.3% </a:t>
            </a:r>
          </a:p>
        </p:txBody>
      </p:sp>
      <p:sp>
        <p:nvSpPr>
          <p:cNvPr id="70" name="Text Placeholder 69"/>
          <p:cNvSpPr>
            <a:spLocks noGrp="1"/>
          </p:cNvSpPr>
          <p:nvPr>
            <p:ph type="body" idx="10"/>
          </p:nvPr>
        </p:nvSpPr>
        <p:spPr>
          <a:xfrm>
            <a:off x="4148667" y="4802841"/>
            <a:ext cx="1203036" cy="1535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>
            <a:lvl1pPr marL="0" marR="0" indent="0" algn="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1300"/>
              </a:lnSpc>
              <a:spcAft>
                <a:spcPts val="0"/>
              </a:spcAft>
            </a:pPr>
            <a:r>
              <a:rPr lang="en-US" sz="1015" spc="66">
                <a:solidFill>
                  <a:srgbClr val="000000"/>
                </a:solidFill>
                <a:latin typeface="Calibri" panose="02020603050405020304" pitchFamily="2"/>
              </a:rPr>
              <a:t>39.1% </a:t>
            </a:r>
          </a:p>
        </p:txBody>
      </p:sp>
      <p:sp>
        <p:nvSpPr>
          <p:cNvPr id="71" name="Text Placeholder 70"/>
          <p:cNvSpPr>
            <a:spLocks noGrp="1"/>
          </p:cNvSpPr>
          <p:nvPr>
            <p:ph type="body" idx="10"/>
          </p:nvPr>
        </p:nvSpPr>
        <p:spPr>
          <a:xfrm>
            <a:off x="5427133" y="3605493"/>
            <a:ext cx="1182255" cy="43534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ctr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1300"/>
              </a:lnSpc>
              <a:spcAft>
                <a:spcPts val="0"/>
              </a:spcAft>
            </a:pPr>
            <a:r>
              <a:rPr lang="en-US" sz="971" b="1" spc="-9">
                <a:solidFill>
                  <a:srgbClr val="474749"/>
                </a:solidFill>
                <a:latin typeface="Arial" panose="02020603050405020304" pitchFamily="2"/>
              </a:rPr>
              <a:t>Overall Study </a:t>
            </a:r>
            <a:br/>
            <a:r>
              <a:rPr lang="en-US" sz="971" b="1" spc="-9">
                <a:solidFill>
                  <a:srgbClr val="474749"/>
                </a:solidFill>
                <a:latin typeface="Arial" panose="02020603050405020304" pitchFamily="2"/>
              </a:rPr>
              <a:t>Area Weighted </a:t>
            </a:r>
            <a:br/>
            <a:r>
              <a:rPr lang="en-US" sz="971" b="1" spc="-9">
                <a:solidFill>
                  <a:srgbClr val="474749"/>
                </a:solidFill>
                <a:latin typeface="Arial" panose="02020603050405020304" pitchFamily="2"/>
              </a:rPr>
              <a:t>Mix of Travel </a:t>
            </a:r>
          </a:p>
        </p:txBody>
      </p:sp>
      <p:sp>
        <p:nvSpPr>
          <p:cNvPr id="72" name="Text Placeholder 71"/>
          <p:cNvSpPr>
            <a:spLocks noGrp="1"/>
          </p:cNvSpPr>
          <p:nvPr>
            <p:ph type="body" idx="10"/>
          </p:nvPr>
        </p:nvSpPr>
        <p:spPr>
          <a:xfrm>
            <a:off x="6249170" y="4798919"/>
            <a:ext cx="573424" cy="15744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>
            <a:lvl1pPr marL="0" marR="0" indent="0" algn="l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015" b="1" spc="40">
                <a:solidFill>
                  <a:srgbClr val="000000"/>
                </a:solidFill>
                <a:latin typeface="Calibri" panose="02020603050405020304" pitchFamily="2"/>
              </a:rPr>
              <a:t>73.9% </a:t>
            </a:r>
          </a:p>
        </p:txBody>
      </p:sp>
      <p:sp>
        <p:nvSpPr>
          <p:cNvPr id="73" name="Text Placeholder 72"/>
          <p:cNvSpPr>
            <a:spLocks noGrp="1"/>
          </p:cNvSpPr>
          <p:nvPr>
            <p:ph type="body" idx="10"/>
          </p:nvPr>
        </p:nvSpPr>
        <p:spPr>
          <a:xfrm>
            <a:off x="6333837" y="4645398"/>
            <a:ext cx="488758" cy="1535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>
            <a:lvl1pPr marL="0" marR="0" indent="0" algn="l">
              <a:lnSpc>
                <a:spcPts val="971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015" b="1" spc="57">
                <a:solidFill>
                  <a:srgbClr val="000000"/>
                </a:solidFill>
                <a:latin typeface="Calibri" panose="02020603050405020304" pitchFamily="2"/>
              </a:rPr>
              <a:t>4.4% </a:t>
            </a:r>
          </a:p>
        </p:txBody>
      </p:sp>
      <p:sp>
        <p:nvSpPr>
          <p:cNvPr id="74" name="Text Placeholder 73"/>
          <p:cNvSpPr>
            <a:spLocks noGrp="1"/>
          </p:cNvSpPr>
          <p:nvPr>
            <p:ph type="body" idx="10"/>
          </p:nvPr>
        </p:nvSpPr>
        <p:spPr>
          <a:xfrm>
            <a:off x="6337685" y="4040841"/>
            <a:ext cx="484909" cy="1546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>
            <a:lvl1pPr marL="0" marR="0" indent="0" algn="l">
              <a:lnSpc>
                <a:spcPts val="1235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015" b="1" spc="49">
                <a:solidFill>
                  <a:srgbClr val="000000"/>
                </a:solidFill>
                <a:latin typeface="Calibri" panose="02020603050405020304" pitchFamily="2"/>
              </a:rPr>
              <a:t>9.4% </a:t>
            </a:r>
          </a:p>
        </p:txBody>
      </p:sp>
      <p:sp>
        <p:nvSpPr>
          <p:cNvPr id="75" name="Text Placeholder 74"/>
          <p:cNvSpPr>
            <a:spLocks noGrp="1"/>
          </p:cNvSpPr>
          <p:nvPr>
            <p:ph type="body" idx="10"/>
          </p:nvPr>
        </p:nvSpPr>
        <p:spPr>
          <a:xfrm>
            <a:off x="6337685" y="4341719"/>
            <a:ext cx="484909" cy="15744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>
            <a:lvl1pPr marL="0" marR="0" indent="0" algn="l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015" b="1" spc="49">
                <a:solidFill>
                  <a:srgbClr val="000000"/>
                </a:solidFill>
                <a:latin typeface="Calibri" panose="02020603050405020304" pitchFamily="2"/>
              </a:rPr>
              <a:t>3.6% </a:t>
            </a:r>
          </a:p>
        </p:txBody>
      </p:sp>
      <p:sp>
        <p:nvSpPr>
          <p:cNvPr id="76" name="Text Placeholder 75"/>
          <p:cNvSpPr>
            <a:spLocks noGrp="1"/>
          </p:cNvSpPr>
          <p:nvPr>
            <p:ph type="body" idx="10"/>
          </p:nvPr>
        </p:nvSpPr>
        <p:spPr>
          <a:xfrm>
            <a:off x="6337685" y="4499162"/>
            <a:ext cx="484909" cy="14623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>
            <a:lvl1pPr marL="0" marR="0" indent="0" algn="l">
              <a:lnSpc>
                <a:spcPts val="971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015" b="1" spc="49">
                <a:solidFill>
                  <a:srgbClr val="000000"/>
                </a:solidFill>
                <a:latin typeface="Calibri" panose="02020603050405020304" pitchFamily="2"/>
              </a:rPr>
              <a:t>2.9% 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idx="10"/>
          </p:nvPr>
        </p:nvSpPr>
        <p:spPr>
          <a:xfrm>
            <a:off x="6341534" y="4195483"/>
            <a:ext cx="481061" cy="14623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0" rIns="0" bIns="0" anchor="t"/>
          <a:lstStyle>
            <a:lvl1pPr marL="0" marR="0" indent="0" algn="l">
              <a:lnSpc>
                <a:spcPts val="105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015" b="1" spc="40">
                <a:solidFill>
                  <a:srgbClr val="000000"/>
                </a:solidFill>
                <a:latin typeface="Calibri" panose="02020603050405020304" pitchFamily="2"/>
              </a:rPr>
              <a:t>5.8% </a:t>
            </a:r>
          </a:p>
        </p:txBody>
      </p:sp>
      <p:sp>
        <p:nvSpPr>
          <p:cNvPr id="78" name="Text Placeholder 77"/>
          <p:cNvSpPr>
            <a:spLocks noGrp="1"/>
          </p:cNvSpPr>
          <p:nvPr>
            <p:ph type="body" idx="10"/>
          </p:nvPr>
        </p:nvSpPr>
        <p:spPr>
          <a:xfrm>
            <a:off x="7017327" y="3705225"/>
            <a:ext cx="411018" cy="1546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059" b="1" spc="110">
                <a:solidFill>
                  <a:srgbClr val="FFFFFF"/>
                </a:solidFill>
                <a:latin typeface="Arial" panose="02020603050405020304" pitchFamily="2"/>
              </a:rPr>
              <a:t>9% </a:t>
            </a:r>
          </a:p>
        </p:txBody>
      </p:sp>
      <p:sp>
        <p:nvSpPr>
          <p:cNvPr id="79" name="Text Placeholder 78"/>
          <p:cNvSpPr>
            <a:spLocks noGrp="1"/>
          </p:cNvSpPr>
          <p:nvPr>
            <p:ph type="body" idx="10"/>
          </p:nvPr>
        </p:nvSpPr>
        <p:spPr>
          <a:xfrm>
            <a:off x="7870921" y="2782981"/>
            <a:ext cx="503382" cy="1546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235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059" b="1" spc="57">
                <a:solidFill>
                  <a:srgbClr val="FFFFFF"/>
                </a:solidFill>
                <a:latin typeface="Arial" panose="02020603050405020304" pitchFamily="2"/>
              </a:rPr>
              <a:t>17% 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idx="10"/>
          </p:nvPr>
        </p:nvSpPr>
        <p:spPr>
          <a:xfrm>
            <a:off x="10253904" y="4974852"/>
            <a:ext cx="510309" cy="1546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 marL="0" marR="0" indent="0" algn="l">
              <a:lnSpc>
                <a:spcPts val="1147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059" b="1" spc="75">
                <a:solidFill>
                  <a:srgbClr val="FFFFFF"/>
                </a:solidFill>
                <a:latin typeface="Arial" panose="02020603050405020304" pitchFamily="2"/>
              </a:rPr>
              <a:t>74% </a:t>
            </a:r>
          </a:p>
        </p:txBody>
      </p:sp>
    </p:spTree>
    <p:extLst>
      <p:ext uri="{BB962C8B-B14F-4D97-AF65-F5344CB8AC3E}">
        <p14:creationId xmlns:p14="http://schemas.microsoft.com/office/powerpoint/2010/main" val="1579365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photo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143999" cy="1143000"/>
          </a:xfrm>
        </p:spPr>
        <p:txBody>
          <a:bodyPr/>
          <a:lstStyle>
            <a:lvl1pPr marL="631825" indent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9143869" cy="45720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744968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hoto 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5"/>
            <a:ext cx="5181600" cy="4571999"/>
          </a:xfrm>
          <a:solidFill>
            <a:schemeClr val="bg1">
              <a:alpha val="80000"/>
            </a:schemeClr>
          </a:solidFill>
        </p:spPr>
        <p:txBody>
          <a:bodyPr tIns="182880"/>
          <a:lstStyle>
            <a:lvl1pPr marL="457200" indent="-287338">
              <a:buClr>
                <a:srgbClr val="92D050"/>
              </a:buClr>
              <a:defRPr sz="1600">
                <a:solidFill>
                  <a:schemeClr val="tx1"/>
                </a:solidFill>
              </a:defRPr>
            </a:lvl1pPr>
            <a:lvl2pPr marL="742950" indent="-285750">
              <a:buClr>
                <a:srgbClr val="92D050"/>
              </a:buClr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058400" cy="1143000"/>
          </a:xfrm>
        </p:spPr>
        <p:txBody>
          <a:bodyPr/>
          <a:lstStyle>
            <a:lvl1pPr marL="631825" indent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10058270" cy="4035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2520267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large tex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058400" cy="1143000"/>
          </a:xfrm>
        </p:spPr>
        <p:txBody>
          <a:bodyPr/>
          <a:lstStyle>
            <a:lvl1pPr marL="631825" indent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10058270" cy="4035875"/>
          </a:xfrm>
        </p:spPr>
        <p:txBody>
          <a:bodyPr/>
          <a:lstStyle>
            <a:lvl1pPr marL="631825" marR="0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SzTx/>
              <a:buFontTx/>
              <a:buNone/>
              <a:tabLst/>
              <a:defRPr sz="3000"/>
            </a:lvl1pPr>
            <a:lvl2pPr marL="631825" indent="0"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688786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id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8" y="1600155"/>
            <a:ext cx="5472092" cy="4035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364825" y="1604963"/>
            <a:ext cx="5827183" cy="457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003349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5"/>
          <p:cNvSpPr txBox="1">
            <a:spLocks/>
          </p:cNvSpPr>
          <p:nvPr userDrawn="1"/>
        </p:nvSpPr>
        <p:spPr bwMode="auto">
          <a:xfrm>
            <a:off x="0" y="4322762"/>
            <a:ext cx="12192000" cy="253523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595959"/>
              </a:buClr>
              <a:buFont typeface="Wingdings" pitchFamily="2" charset="2"/>
              <a:buNone/>
              <a:defRPr/>
            </a:pPr>
            <a:endParaRPr lang="en-US"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32280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hoto 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5"/>
            <a:ext cx="5181600" cy="4571999"/>
          </a:xfrm>
          <a:solidFill>
            <a:schemeClr val="bg1">
              <a:alpha val="80000"/>
            </a:schemeClr>
          </a:solidFill>
        </p:spPr>
        <p:txBody>
          <a:bodyPr tIns="182880"/>
          <a:lstStyle>
            <a:lvl1pPr marL="457200" indent="-287338">
              <a:buClr>
                <a:srgbClr val="92D050"/>
              </a:buClr>
              <a:defRPr sz="1600">
                <a:solidFill>
                  <a:schemeClr val="tx1"/>
                </a:solidFill>
              </a:defRPr>
            </a:lvl1pPr>
            <a:lvl2pPr marL="742950" indent="-285750">
              <a:buClr>
                <a:srgbClr val="92D050"/>
              </a:buClr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86093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943600"/>
            <a:ext cx="9550400" cy="566738"/>
          </a:xfrm>
        </p:spPr>
        <p:txBody>
          <a:bodyPr anchor="b">
            <a:noAutofit/>
          </a:bodyPr>
          <a:lstStyle>
            <a:lvl1pPr marL="0" indent="0"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1191404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66369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/>
              <a:t>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8082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9943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8040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943600"/>
            <a:ext cx="9550400" cy="566738"/>
          </a:xfrm>
        </p:spPr>
        <p:txBody>
          <a:bodyPr anchor="b">
            <a:noAutofit/>
          </a:bodyPr>
          <a:lstStyle>
            <a:lvl1pPr marL="0" indent="0"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6634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3217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45136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26206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18157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 - no logo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5954230"/>
            <a:ext cx="12192000" cy="903770"/>
          </a:xfrm>
          <a:solidFill>
            <a:schemeClr val="tx1">
              <a:lumMod val="65000"/>
              <a:lumOff val="35000"/>
            </a:schemeClr>
          </a:solidFill>
        </p:spPr>
        <p:txBody>
          <a:bodyPr tIns="0" anchor="ctr"/>
          <a:lstStyle>
            <a:lvl1pPr marL="174625" indent="-4763" algn="l">
              <a:buClr>
                <a:schemeClr val="tx1">
                  <a:lumMod val="50000"/>
                  <a:lumOff val="50000"/>
                </a:schemeClr>
              </a:buClr>
              <a:buNone/>
              <a:defRPr sz="1600" b="0" baseline="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742950" indent="-285750">
              <a:buClr>
                <a:schemeClr val="tx1">
                  <a:lumMod val="50000"/>
                  <a:lumOff val="50000"/>
                </a:schemeClr>
              </a:buClr>
              <a:defRPr sz="1800">
                <a:solidFill>
                  <a:schemeClr val="bg1"/>
                </a:solidFill>
              </a:defRPr>
            </a:lvl2pPr>
          </a:lstStyle>
          <a:p>
            <a:pPr lvl="0"/>
            <a:br>
              <a:rPr lang="en-US"/>
            </a:b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452" y="6084918"/>
            <a:ext cx="10984033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0369" y="6422976"/>
            <a:ext cx="10983116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2768870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Slide - no 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5954230"/>
            <a:ext cx="12192000" cy="903770"/>
          </a:xfrm>
          <a:solidFill>
            <a:schemeClr val="bg1"/>
          </a:solidFill>
        </p:spPr>
        <p:txBody>
          <a:bodyPr tIns="0" anchor="ctr"/>
          <a:lstStyle>
            <a:lvl1pPr marL="174625" indent="-4763" algn="l">
              <a:buClr>
                <a:schemeClr val="tx1">
                  <a:lumMod val="50000"/>
                  <a:lumOff val="50000"/>
                </a:schemeClr>
              </a:buClr>
              <a:buNone/>
              <a:defRPr sz="1600" b="0" baseline="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742950" indent="-285750">
              <a:buClr>
                <a:schemeClr val="tx1">
                  <a:lumMod val="50000"/>
                  <a:lumOff val="50000"/>
                </a:schemeClr>
              </a:buClr>
              <a:defRPr sz="1800">
                <a:solidFill>
                  <a:schemeClr val="bg1"/>
                </a:solidFill>
              </a:defRPr>
            </a:lvl2pPr>
          </a:lstStyle>
          <a:p>
            <a:pPr lvl="0"/>
            <a:br>
              <a:rPr lang="en-US"/>
            </a:b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452" y="6084918"/>
            <a:ext cx="10984033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0369" y="6422976"/>
            <a:ext cx="10983116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22270799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 - with logo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55755"/>
            <a:ext cx="12192000" cy="902208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62339" y="6068292"/>
            <a:ext cx="9875676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63256" y="6406350"/>
            <a:ext cx="9874759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3122694068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Slide - with 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55755"/>
            <a:ext cx="12192000" cy="902208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52814" y="6068292"/>
            <a:ext cx="9875676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Name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53731" y="6406350"/>
            <a:ext cx="9874759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388376135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3720107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1184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37768" y="0"/>
            <a:ext cx="5954232" cy="342368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51952" y="3561908"/>
            <a:ext cx="5940049" cy="329609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29695580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1184" cy="43386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37768" y="1"/>
            <a:ext cx="5954232" cy="25193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7768" y="2636874"/>
            <a:ext cx="3118883" cy="170121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498419" y="2640413"/>
            <a:ext cx="2693581" cy="17083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-1" y="4469221"/>
            <a:ext cx="6081823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51952" y="4469220"/>
            <a:ext cx="5940049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91761524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collage 2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1184" cy="43386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37768" y="1"/>
            <a:ext cx="5954232" cy="25193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498419" y="2640413"/>
            <a:ext cx="2693581" cy="17083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-1" y="4469221"/>
            <a:ext cx="6081823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51952" y="4469220"/>
            <a:ext cx="5940049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237768" y="2646399"/>
            <a:ext cx="3118883" cy="17023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6410325" y="3238500"/>
            <a:ext cx="2781300" cy="619125"/>
          </a:xfrm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 insert caption here ]</a:t>
            </a:r>
          </a:p>
        </p:txBody>
      </p:sp>
    </p:spTree>
    <p:extLst>
      <p:ext uri="{BB962C8B-B14F-4D97-AF65-F5344CB8AC3E}">
        <p14:creationId xmlns:p14="http://schemas.microsoft.com/office/powerpoint/2010/main" val="1352210840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eo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95727019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E8D87-7E83-4D1F-91AA-6D6CDEF2C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FFAFD-4E8E-4D62-BA2C-0E77FEC2E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B9F62-4914-4163-B2FC-739341A3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6FAA-F29F-4B45-9814-9C9098D361CF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E63AB-763F-4478-839A-B3ED02E61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0DAB6-4EC6-4795-A712-C4C5C1B2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D43-E8BE-4A4D-A9EF-E19FF2647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21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23240-B61A-4736-A28F-D43A622E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91142-F1F4-4CE2-A000-8BC60855A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8CE19-5A0D-4A72-B90B-57EB929E4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6FAA-F29F-4B45-9814-9C9098D361CF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C699B-B1E0-4CAA-B727-5A41CA8C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FE408-9B13-448D-AD17-1D1AEF34F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D43-E8BE-4A4D-A9EF-E19FF2647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846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44F01-D566-4068-A161-27C978CB6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B682-43C8-4B0D-98FB-7BD459E5B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F6EE7-816D-4A8F-AEF0-E51813D7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6FAA-F29F-4B45-9814-9C9098D361CF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A83D7-0504-47C7-8A2D-C4A859FD2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5829C-487D-4B7F-9511-35B8756CE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D43-E8BE-4A4D-A9EF-E19FF2647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6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86345-A0F2-4D51-929B-1B232DDBB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71468-CD77-4700-8E39-B3A45A287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54608-8A14-4609-B5B1-D5F2172A1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38905-6CD7-44FF-9ACD-74FDBE202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6FAA-F29F-4B45-9814-9C9098D361CF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8F438-5D78-4B61-B771-7C895B712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1E7C0-D8BB-4BF5-948F-6D02CD03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D43-E8BE-4A4D-A9EF-E19FF2647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198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67996-91EA-4B76-AA87-E1836E54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9D768-979A-4EE1-8BB0-8543832D8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0E3DC-CB5D-46C5-9CD8-18BA64E6D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40AD8-CB89-4BEA-81C7-F467B0F7F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52BF4D-78CE-4BCB-AA77-901B47E559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136273-DA49-40ED-943D-B68BCBC9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6FAA-F29F-4B45-9814-9C9098D361CF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DFFA9F-8AA9-48B3-BA18-2938CFF2B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7442B7-58AF-4129-93A6-6FF8816C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D43-E8BE-4A4D-A9EF-E19FF2647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388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FF8E3-A8B1-4A03-842B-4A4C6AB5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520D2-DD75-4991-9082-00B792035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6FAA-F29F-4B45-9814-9C9098D361CF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E6DB8-A2C5-44D5-A73B-BBE79D2A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A7B29-C45B-4622-835B-52E88E85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D43-E8BE-4A4D-A9EF-E19FF2647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/>
              <a:t>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47693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00D028-0CBF-4C1E-BF73-FF6ED5132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6FAA-F29F-4B45-9814-9C9098D361CF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565039-64AA-4681-94EC-2D2C17285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909A3-FB3B-40C3-BF22-6AC44799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D43-E8BE-4A4D-A9EF-E19FF2647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274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1B6E-34E5-4F4B-90A6-168FB3F57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FDFB5-43D7-4C36-8B9E-0B074C5F2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75D40-E459-4B1B-8515-316FBEAD4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36557-A906-4910-99ED-EEC49801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6FAA-F29F-4B45-9814-9C9098D361CF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8BF10-0E41-49FD-A240-B0BEDD3E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A612B-1C85-4ABF-8B61-15FFC020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D43-E8BE-4A4D-A9EF-E19FF2647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764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CE5D7-0C54-4126-AF32-8DDC4354A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D4AB0E-96CA-42D3-BECE-9DA57B89E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62A54-0A5D-4671-9AE5-65460E4B2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E4124-0F77-4D60-858C-096FD221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6FAA-F29F-4B45-9814-9C9098D361CF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1C8C5-4D4E-47E3-B3D8-441F7AE6F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F2E93-4E96-4BA0-BE24-A28B3D11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D43-E8BE-4A4D-A9EF-E19FF2647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91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AAB17-D734-4698-B303-CCA06B2D1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381BB-724F-41DD-A0C2-DEB3B1DC2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96D3C-9DBE-4695-9999-2B5ABB8A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6FAA-F29F-4B45-9814-9C9098D361CF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96811-B9BA-4956-B68D-5F6370B2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A1327-DF29-465F-82EC-52E6B32E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D43-E8BE-4A4D-A9EF-E19FF2647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148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E60B4F-8C92-451E-B847-253280A80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87D99-BD1D-43B7-909C-0A1339475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77777-A6E1-45BB-8E6E-F9EB5544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6FAA-F29F-4B45-9814-9C9098D361CF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F18AE-198B-4C6C-9645-A07F5729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78839-974A-4AA7-85F3-A4BDF351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33D43-E8BE-4A4D-A9EF-E19FF2647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7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8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37428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599" y="1600202"/>
            <a:ext cx="10374284" cy="40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3" r:id="rId2"/>
    <p:sldLayoutId id="2147483719" r:id="rId3"/>
    <p:sldLayoutId id="2147483696" r:id="rId4"/>
    <p:sldLayoutId id="2147483695" r:id="rId5"/>
    <p:sldLayoutId id="2147483687" r:id="rId6"/>
    <p:sldLayoutId id="2147483688" r:id="rId7"/>
    <p:sldLayoutId id="2147483697" r:id="rId8"/>
    <p:sldLayoutId id="2147483704" r:id="rId9"/>
    <p:sldLayoutId id="2147483698" r:id="rId10"/>
    <p:sldLayoutId id="2147483705" r:id="rId11"/>
    <p:sldLayoutId id="2147483706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6" r:id="rId18"/>
    <p:sldLayoutId id="2147483714" r:id="rId19"/>
    <p:sldLayoutId id="2147483715" r:id="rId20"/>
    <p:sldLayoutId id="2147483718" r:id="rId21"/>
    <p:sldLayoutId id="2147483701" r:id="rId22"/>
    <p:sldLayoutId id="2147483702" r:id="rId23"/>
    <p:sldLayoutId id="2147483717" r:id="rId24"/>
    <p:sldLayoutId id="2147483720" r:id="rId25"/>
  </p:sldLayoutIdLst>
  <p:transition>
    <p:fade/>
  </p:transition>
  <p:txStyles>
    <p:titleStyle>
      <a:lvl1pPr marL="631825" indent="0" algn="l" rtl="0" eaLnBrk="1" fontAlgn="base" hangingPunct="1">
        <a:spcBef>
          <a:spcPct val="0"/>
        </a:spcBef>
        <a:spcAft>
          <a:spcPct val="0"/>
        </a:spcAft>
        <a:defRPr sz="3000" b="0" kern="1200">
          <a:solidFill>
            <a:srgbClr val="0070C0"/>
          </a:solidFill>
          <a:latin typeface="Segoe UI Semibold" panose="020B0702040204020203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631825" indent="-233363" algn="l" rtl="0" eaLnBrk="1" fontAlgn="base" hangingPunct="1">
        <a:spcBef>
          <a:spcPts val="1200"/>
        </a:spcBef>
        <a:spcAft>
          <a:spcPct val="0"/>
        </a:spcAft>
        <a:buClr>
          <a:srgbClr val="92D050"/>
        </a:buClr>
        <a:buFont typeface="Wingdings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855663" indent="-223838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Arial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030288" indent="-174625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37428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599" y="1600202"/>
            <a:ext cx="10374284" cy="40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46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807" r:id="rId25"/>
    <p:sldLayoutId id="2147483834" r:id="rId26"/>
    <p:sldLayoutId id="2147483835" r:id="rId27"/>
    <p:sldLayoutId id="2147483836" r:id="rId28"/>
    <p:sldLayoutId id="2147483839" r:id="rId29"/>
    <p:sldLayoutId id="2147483840" r:id="rId30"/>
    <p:sldLayoutId id="2147483841" r:id="rId31"/>
    <p:sldLayoutId id="2147483844" r:id="rId32"/>
    <p:sldLayoutId id="2147483845" r:id="rId33"/>
  </p:sldLayoutIdLst>
  <p:transition>
    <p:fade/>
  </p:transition>
  <p:txStyles>
    <p:titleStyle>
      <a:lvl1pPr marL="631825" indent="0" algn="l" rtl="0" eaLnBrk="1" fontAlgn="base" hangingPunct="1">
        <a:spcBef>
          <a:spcPct val="0"/>
        </a:spcBef>
        <a:spcAft>
          <a:spcPct val="0"/>
        </a:spcAft>
        <a:defRPr sz="3000" b="0" kern="1200">
          <a:solidFill>
            <a:srgbClr val="0070C0"/>
          </a:solidFill>
          <a:latin typeface="Segoe UI Semibold" panose="020B0702040204020203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631825" indent="-233363" algn="l" rtl="0" eaLnBrk="1" fontAlgn="base" hangingPunct="1">
        <a:spcBef>
          <a:spcPts val="1200"/>
        </a:spcBef>
        <a:spcAft>
          <a:spcPct val="0"/>
        </a:spcAft>
        <a:buClr>
          <a:srgbClr val="92D050"/>
        </a:buClr>
        <a:buFont typeface="Wingdings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855663" indent="-223838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Arial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030288" indent="-174625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37428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599" y="1600202"/>
            <a:ext cx="10374284" cy="40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64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</p:sldLayoutIdLst>
  <p:transition>
    <p:fade/>
  </p:transition>
  <p:txStyles>
    <p:titleStyle>
      <a:lvl1pPr marL="631825" indent="0" algn="l" rtl="0" eaLnBrk="1" fontAlgn="base" hangingPunct="1">
        <a:spcBef>
          <a:spcPct val="0"/>
        </a:spcBef>
        <a:spcAft>
          <a:spcPct val="0"/>
        </a:spcAft>
        <a:defRPr sz="3000" b="0" kern="1200">
          <a:solidFill>
            <a:srgbClr val="0070C0"/>
          </a:solidFill>
          <a:latin typeface="Segoe UI Semibold" panose="020B0702040204020203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631825" indent="-233363" algn="l" rtl="0" eaLnBrk="1" fontAlgn="base" hangingPunct="1">
        <a:spcBef>
          <a:spcPts val="1200"/>
        </a:spcBef>
        <a:spcAft>
          <a:spcPct val="0"/>
        </a:spcAft>
        <a:buClr>
          <a:srgbClr val="92D050"/>
        </a:buClr>
        <a:buFont typeface="Wingdings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855663" indent="-223838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Arial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030288" indent="-174625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639C9-A9C3-4866-B579-3D838128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193C4-C32B-4A8F-B140-230FA0A2E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93363-F6A7-4143-8490-F8B645D457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06FAA-F29F-4B45-9814-9C9098D361CF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4515F-AADE-4D77-9364-980F03B7A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D597C-F878-43DC-8ECF-EFA32FEA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33D43-E8BE-4A4D-A9EF-E19FF26471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vision89.com/public-proces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Relationship Id="rId6" Type="http://schemas.openxmlformats.org/officeDocument/2006/relationships/hyperlink" Target="mailto:echurchill@ccrpcvt.org" TargetMode="External"/><Relationship Id="rId5" Type="http://schemas.openxmlformats.org/officeDocument/2006/relationships/hyperlink" Target="mailto:cbaker@ccrpcvt.org" TargetMode="Externa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sign on the side of a road&#10;&#10;Description generated with high confidence">
            <a:extLst>
              <a:ext uri="{FF2B5EF4-FFF2-40B4-BE49-F238E27FC236}">
                <a16:creationId xmlns:a16="http://schemas.microsoft.com/office/drawing/2014/main" id="{E8FB7A6C-63C7-4BA5-9734-527BAB0743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85FBB3-AB8A-479C-A96A-8A79A8F5F001}"/>
              </a:ext>
            </a:extLst>
          </p:cNvPr>
          <p:cNvSpPr/>
          <p:nvPr/>
        </p:nvSpPr>
        <p:spPr>
          <a:xfrm>
            <a:off x="6938129" y="0"/>
            <a:ext cx="5637228" cy="3297918"/>
          </a:xfrm>
          <a:prstGeom prst="roundRect">
            <a:avLst>
              <a:gd name="adj" fmla="val 7910"/>
            </a:avLst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7187750" y="1025909"/>
            <a:ext cx="5004250" cy="181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430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1825" indent="0" algn="l" rtl="0" eaLnBrk="0" fontAlgn="base" hangingPunct="0"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rgbClr val="0070C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233363" lvl="0" indent="-4763">
              <a:spcBef>
                <a:spcPts val="0"/>
              </a:spcBef>
              <a:buClr>
                <a:srgbClr val="92D050"/>
              </a:buCl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CCRPC Board</a:t>
            </a:r>
          </a:p>
          <a:p>
            <a:pPr marL="233363" lvl="0" indent="-4763">
              <a:spcBef>
                <a:spcPts val="0"/>
              </a:spcBef>
              <a:buClr>
                <a:srgbClr val="92D050"/>
              </a:buClr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I-89 Bundle 2: Transportation Climate Actions for Chittenden County 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5AAA73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33363" indent="-4763">
              <a:spcBef>
                <a:spcPts val="0"/>
              </a:spcBef>
              <a:buClr>
                <a:srgbClr val="92D050"/>
              </a:buClr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Segoe UI Semibold" panose="020B0702040204020203" pitchFamily="34" charset="0"/>
            </a:endParaRPr>
          </a:p>
          <a:p>
            <a:pPr marL="233363" indent="-4763">
              <a:spcBef>
                <a:spcPts val="0"/>
              </a:spcBef>
              <a:buClr>
                <a:srgbClr val="92D050"/>
              </a:buCl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Segoe UI Semibold" panose="020B0702040204020203" pitchFamily="34" charset="0"/>
              </a:rPr>
              <a:t>February 16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Segoe UI Semibold" panose="020B0702040204020203" pitchFamily="34" charset="0"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Segoe UI Semibold" panose="020B0702040204020203" pitchFamily="34" charset="0"/>
              </a:rPr>
              <a:t>, 2022</a:t>
            </a:r>
            <a:endParaRPr lang="en-US" sz="2400" dirty="0">
              <a:solidFill>
                <a:schemeClr val="tx2"/>
              </a:solidFill>
              <a:cs typeface="Segoe UI Semibold" panose="020B0702040204020203" pitchFamily="34" charset="0"/>
            </a:endParaRPr>
          </a:p>
          <a:p>
            <a:pPr marL="233363" marR="0" lvl="0" indent="-47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92D05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B9501F-3923-4779-AB0A-FC4063FD94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199" y="44998"/>
            <a:ext cx="2967262" cy="10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3729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89B2-0966-4A09-85AD-839B66AD2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45" y="431397"/>
            <a:ext cx="10058400" cy="1143000"/>
          </a:xfrm>
        </p:spPr>
        <p:txBody>
          <a:bodyPr/>
          <a:lstStyle/>
          <a:p>
            <a:pPr algn="l"/>
            <a:r>
              <a:rPr lang="en-US" sz="3600" dirty="0"/>
              <a:t>Telework Evaluation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8E2E9-5D8B-480C-9887-B21F9EC512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66800" y="1411062"/>
            <a:ext cx="10058399" cy="4035875"/>
          </a:xfrm>
        </p:spPr>
        <p:txBody>
          <a:bodyPr/>
          <a:lstStyle/>
          <a:p>
            <a:pPr marL="342900" indent="-342900">
              <a:spcBef>
                <a:spcPts val="0"/>
              </a:spcBef>
            </a:pPr>
            <a:r>
              <a:rPr lang="en-US" sz="2400" dirty="0">
                <a:latin typeface="Segoe UI"/>
                <a:cs typeface="Segoe UI"/>
              </a:rPr>
              <a:t>A methodology was developed to estimate the most probable scenario for percent VMT reduction (post pandemic) due to teleworking</a:t>
            </a:r>
          </a:p>
          <a:p>
            <a:pPr marL="855345" lvl="1" indent="-223520">
              <a:spcBef>
                <a:spcPts val="1200"/>
              </a:spcBef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Reviewed national data of teleworking trends for three work categories (professional, mixed, on-site) from February to December 2021</a:t>
            </a:r>
          </a:p>
          <a:p>
            <a:pPr marL="855345" lvl="1" indent="-223520">
              <a:spcBef>
                <a:spcPts val="600"/>
              </a:spcBef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Established the percent of employees in the greater Burlington region that fall within each of the categories using Bureau of Labor Statistics data</a:t>
            </a:r>
          </a:p>
          <a:p>
            <a:pPr marL="855345" lvl="1" indent="-223520">
              <a:spcBef>
                <a:spcPts val="600"/>
              </a:spcBef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Developed commuter breakdown of travel </a:t>
            </a:r>
          </a:p>
          <a:p>
            <a:pPr marL="855345" lvl="1" indent="-223520">
              <a:spcBef>
                <a:spcPts val="600"/>
              </a:spcBef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Investigated two future scenarios and selected the most probable one </a:t>
            </a:r>
          </a:p>
          <a:p>
            <a:pPr marL="855345" lvl="1" indent="-223520">
              <a:buSzPct val="80000"/>
              <a:buFont typeface="Courier New" panose="02070309020205020404" pitchFamily="49" charset="0"/>
              <a:buChar char="o"/>
            </a:pPr>
            <a:endParaRPr lang="en-US" sz="2200" dirty="0"/>
          </a:p>
          <a:p>
            <a:pPr marL="855345" lvl="1" indent="-223520">
              <a:buSzPct val="80000"/>
              <a:buFont typeface="Courier New" panose="02070309020205020404" pitchFamily="49" charset="0"/>
              <a:buChar char="o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3497562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9DD54C-16CA-446B-BA5E-0B5566E1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20" y="283725"/>
            <a:ext cx="10972800" cy="1143000"/>
          </a:xfrm>
        </p:spPr>
        <p:txBody>
          <a:bodyPr/>
          <a:lstStyle/>
          <a:p>
            <a:pPr algn="l"/>
            <a:r>
              <a:rPr lang="en-US" sz="3600" dirty="0">
                <a:latin typeface="Segoe UI Semibold"/>
                <a:cs typeface="Segoe UI Semibold"/>
              </a:rPr>
              <a:t>Job Category Mix in Study Area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4294967295"/>
          </p:nvPr>
        </p:nvSpPr>
        <p:spPr>
          <a:xfrm>
            <a:off x="12058650" y="6097588"/>
            <a:ext cx="133350" cy="11588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wrap="square" lIns="0" tIns="1121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882"/>
              </a:lnSpc>
              <a:spcAft>
                <a:spcPts val="0"/>
              </a:spcAft>
            </a:pPr>
            <a:r>
              <a:rPr lang="en-US" sz="794" dirty="0">
                <a:solidFill>
                  <a:srgbClr val="252525"/>
                </a:solidFill>
                <a:latin typeface="Arial" panose="02020603050405020304" pitchFamily="2"/>
              </a:rPr>
              <a:t>7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CA40CC-74FF-4902-A6A1-8627BEF765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74352" y="1345715"/>
            <a:ext cx="5516739" cy="5049424"/>
          </a:xfrm>
          <a:prstGeom prst="rect">
            <a:avLst/>
          </a:prstGeom>
        </p:spPr>
      </p:pic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11F50A0D-E1CF-4782-965A-DDA1F6CEA07D}"/>
              </a:ext>
            </a:extLst>
          </p:cNvPr>
          <p:cNvSpPr txBox="1">
            <a:spLocks/>
          </p:cNvSpPr>
          <p:nvPr/>
        </p:nvSpPr>
        <p:spPr>
          <a:xfrm>
            <a:off x="1129399" y="1345715"/>
            <a:ext cx="4311555" cy="5049425"/>
          </a:xfrm>
          <a:prstGeom prst="rect">
            <a:avLst/>
          </a:prstGeom>
          <a:solidFill>
            <a:srgbClr val="D9D9D9"/>
          </a:solidFill>
          <a:ln w="0" cmpd="sng">
            <a:noFill/>
            <a:prstDash val="solid"/>
          </a:ln>
        </p:spPr>
        <p:txBody>
          <a:bodyPr vert="horz" lIns="0" tIns="22225" rIns="0" bIns="0" anchor="t"/>
          <a:lstStyle/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-5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Professional </a:t>
            </a:r>
          </a:p>
          <a:p>
            <a:pPr marL="320040" marR="0" lvl="0" indent="0" algn="l" defTabSz="914400" eaLnBrk="1" fontAlgn="auto" latinLnBrk="0" hangingPunct="1">
              <a:lnSpc>
                <a:spcPts val="12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Management </a:t>
            </a:r>
          </a:p>
          <a:p>
            <a:pPr marL="320040" marR="0" lvl="0" indent="0" algn="l" defTabSz="914400" eaLnBrk="1" fontAlgn="auto" latinLnBrk="0" hangingPunct="1">
              <a:lnSpc>
                <a:spcPts val="12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Business and financial operations </a:t>
            </a:r>
          </a:p>
          <a:p>
            <a:pPr marL="320040" marR="0" lvl="0" indent="0" algn="l" defTabSz="914400" eaLnBrk="1" fontAlgn="auto" latinLnBrk="0" hangingPunct="1">
              <a:lnSpc>
                <a:spcPts val="12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Computer and mathematical </a:t>
            </a:r>
          </a:p>
          <a:p>
            <a:pPr marL="320040" marR="0" lvl="0" indent="0" algn="l" defTabSz="914400" eaLnBrk="1" fontAlgn="auto" latinLnBrk="0" hangingPunct="1">
              <a:lnSpc>
                <a:spcPts val="12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Architecture and engineering </a:t>
            </a:r>
          </a:p>
          <a:p>
            <a:pPr marL="320040" marR="0" lvl="0" indent="0" algn="l" defTabSz="914400" eaLnBrk="1" fontAlgn="auto" latinLnBrk="0" hangingPunct="1">
              <a:lnSpc>
                <a:spcPts val="12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-2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Legal </a:t>
            </a:r>
          </a:p>
          <a:p>
            <a:pPr marL="320040" marR="0" lvl="0" indent="0" algn="l" defTabSz="914400" eaLnBrk="1" fontAlgn="auto" latinLnBrk="0" hangingPunct="1">
              <a:lnSpc>
                <a:spcPts val="12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Educational instruction and library </a:t>
            </a:r>
          </a:p>
          <a:p>
            <a:pPr marL="320040" marR="0" lvl="0" indent="0" algn="l" defTabSz="914400" eaLnBrk="1" fontAlgn="auto" latinLnBrk="0" hangingPunct="1">
              <a:lnSpc>
                <a:spcPts val="12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Arts, design, entertainment, sports, and media </a:t>
            </a:r>
          </a:p>
          <a:p>
            <a:pPr marL="320040" marR="0" lvl="0" indent="0" algn="l" defTabSz="914400" eaLnBrk="1" fontAlgn="auto" latinLnBrk="0" hangingPunct="1">
              <a:lnSpc>
                <a:spcPts val="12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Office and administrative support </a:t>
            </a: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1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-2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Mixed </a:t>
            </a:r>
          </a:p>
          <a:p>
            <a:pPr marL="320040" marR="0" lvl="0" indent="0" algn="l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Transportation and material moving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Life, physical, and social science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Community and social service </a:t>
            </a:r>
          </a:p>
          <a:p>
            <a:pPr marL="0" marR="0" lvl="0" indent="0" algn="l" defTabSz="914400" eaLnBrk="1" fontAlgn="auto" latinLnBrk="0" hangingPunct="1">
              <a:lnSpc>
                <a:spcPts val="12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On-Site </a:t>
            </a:r>
          </a:p>
          <a:p>
            <a:pPr marL="320040" marR="0" lvl="0" indent="0" algn="l" defTabSz="914400" eaLnBrk="1" fontAlgn="auto" latinLnBrk="0" hangingPunct="1">
              <a:lnSpc>
                <a:spcPts val="12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Healthcare practitioners and technical </a:t>
            </a:r>
          </a:p>
          <a:p>
            <a:pPr marL="320040" marR="0" lvl="0" indent="0" algn="l" defTabSz="914400" eaLnBrk="1" fontAlgn="auto" latinLnBrk="0" hangingPunct="1">
              <a:lnSpc>
                <a:spcPts val="12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Healthcare support </a:t>
            </a:r>
          </a:p>
          <a:p>
            <a:pPr marL="320040" marR="0" lvl="0" indent="0" algn="l" defTabSz="914400" eaLnBrk="1" fontAlgn="auto" latinLnBrk="0" hangingPunct="1">
              <a:lnSpc>
                <a:spcPts val="12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Protective service </a:t>
            </a:r>
          </a:p>
          <a:p>
            <a:pPr marL="320040" marR="0" lvl="0" indent="0" algn="l" defTabSz="914400" eaLnBrk="1" fontAlgn="auto" latinLnBrk="0" hangingPunct="1">
              <a:lnSpc>
                <a:spcPts val="12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Food preparation and serving related </a:t>
            </a:r>
          </a:p>
          <a:p>
            <a:pPr marL="320040" marR="0" lvl="0" indent="0" algn="l" defTabSz="914400" eaLnBrk="1" fontAlgn="auto" latinLnBrk="0" hangingPunct="1">
              <a:lnSpc>
                <a:spcPts val="12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Building and grounds cleaning and maintenance </a:t>
            </a:r>
          </a:p>
          <a:p>
            <a:pPr marL="320040" marR="0" lvl="0" indent="0" algn="l" defTabSz="914400" eaLnBrk="1" fontAlgn="auto" latinLnBrk="0" hangingPunct="1">
              <a:lnSpc>
                <a:spcPts val="12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Personal care and service </a:t>
            </a:r>
          </a:p>
          <a:p>
            <a:pPr marL="320040" marR="0" lvl="0" indent="0" algn="l" defTabSz="914400" eaLnBrk="1" fontAlgn="auto" latinLnBrk="0" hangingPunct="1">
              <a:lnSpc>
                <a:spcPts val="12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Sales and related </a:t>
            </a:r>
          </a:p>
          <a:p>
            <a:pPr marL="320040" marR="0" lvl="0" indent="0" algn="l" defTabSz="914400" eaLnBrk="1" fontAlgn="auto" latinLnBrk="0" hangingPunct="1">
              <a:lnSpc>
                <a:spcPts val="12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Farming, fishing, and forestry </a:t>
            </a:r>
          </a:p>
          <a:p>
            <a:pPr marL="320040" marR="0" lvl="0" indent="0" algn="l" defTabSz="914400" eaLnBrk="1" fontAlgn="auto" latinLnBrk="0" hangingPunct="1">
              <a:lnSpc>
                <a:spcPts val="12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Construction and extraction </a:t>
            </a:r>
          </a:p>
          <a:p>
            <a:pPr marL="320040" marR="0" lvl="0" indent="0" algn="l" defTabSz="914400" eaLnBrk="1" fontAlgn="auto" latinLnBrk="0" hangingPunct="1">
              <a:lnSpc>
                <a:spcPts val="12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Installation, maintenance, and repair </a:t>
            </a:r>
          </a:p>
          <a:p>
            <a:pPr marL="320040" marR="0" lvl="0" indent="0" algn="l" defTabSz="914400" eaLnBrk="1" fontAlgn="auto" latinLnBrk="0" hangingPunct="1">
              <a:lnSpc>
                <a:spcPts val="1200"/>
              </a:lnSpc>
              <a:spcBef>
                <a:spcPts val="160"/>
              </a:spcBef>
              <a:spcAft>
                <a:spcPts val="24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-5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anose="02020603050405020304" pitchFamily="2"/>
              </a:rPr>
              <a:t>Production 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95E4D4-4A93-4D1D-A5BC-7DD9B3C6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7200" y="220234"/>
            <a:ext cx="12572942" cy="1143000"/>
          </a:xfrm>
        </p:spPr>
        <p:txBody>
          <a:bodyPr/>
          <a:lstStyle/>
          <a:p>
            <a:r>
              <a:rPr lang="en-US" sz="2800" kern="0" dirty="0">
                <a:cs typeface="Segoe UI Semibold" panose="020B0702040204020203" pitchFamily="34" charset="0"/>
              </a:rPr>
              <a:t>Greater Burlington Region: Commuter Travel Breakdown (</a:t>
            </a:r>
            <a:r>
              <a:rPr lang="en-US" sz="2800" i="1" kern="0" dirty="0">
                <a:cs typeface="Segoe UI Semibold" panose="020B0702040204020203" pitchFamily="34" charset="0"/>
              </a:rPr>
              <a:t>Pre-pandemic</a:t>
            </a:r>
            <a:r>
              <a:rPr lang="en-US" sz="2800" kern="0" dirty="0">
                <a:cs typeface="Segoe UI Semibold" panose="020B0702040204020203" pitchFamily="34" charset="0"/>
              </a:rPr>
              <a:t>)</a:t>
            </a:r>
            <a:endParaRPr lang="en-US" sz="2800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3E27663-580C-45EC-A3D9-5873DD20193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33750656"/>
              </p:ext>
            </p:extLst>
          </p:nvPr>
        </p:nvGraphicFramePr>
        <p:xfrm>
          <a:off x="1986950" y="1186774"/>
          <a:ext cx="7773351" cy="4893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9A88C613-0483-4143-BCFD-EB100E150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591925" cy="1143000"/>
          </a:xfrm>
        </p:spPr>
        <p:txBody>
          <a:bodyPr/>
          <a:lstStyle/>
          <a:p>
            <a:r>
              <a:rPr lang="en-US" dirty="0"/>
              <a:t>Possible VMT Reductions due to Teleworking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0B1EF09-0156-4B9C-865B-A69B35E19B9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8429" t="23220" r="11341" b="41158"/>
          <a:stretch/>
        </p:blipFill>
        <p:spPr>
          <a:xfrm>
            <a:off x="1799959" y="3530769"/>
            <a:ext cx="8592081" cy="294785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CC6B90-2B2B-4188-8700-78BF410E852B}"/>
              </a:ext>
            </a:extLst>
          </p:cNvPr>
          <p:cNvSpPr txBox="1">
            <a:spLocks/>
          </p:cNvSpPr>
          <p:nvPr/>
        </p:nvSpPr>
        <p:spPr bwMode="auto">
          <a:xfrm>
            <a:off x="1578429" y="1287060"/>
            <a:ext cx="10013495" cy="183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631825" indent="-233363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855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302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1" lvl="1" indent="-341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Scenario 1</a:t>
            </a:r>
          </a:p>
          <a:p>
            <a:pPr marL="739776" lvl="2" indent="-341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~11% reduction in daily commuter VMT</a:t>
            </a:r>
          </a:p>
          <a:p>
            <a:pPr marL="739776" lvl="2" indent="-341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Approximate 50% increase in telework participation</a:t>
            </a:r>
          </a:p>
          <a:p>
            <a:pPr marL="565151" lvl="1" indent="-341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Scenario 2</a:t>
            </a:r>
          </a:p>
          <a:p>
            <a:pPr marL="739776" lvl="2" indent="-341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~ 52% reduction in daily commuter VMT</a:t>
            </a:r>
          </a:p>
          <a:p>
            <a:pPr marL="739776" lvl="2" indent="-341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Based off initial pandemic state of emergency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9BEE56-9C63-4D6C-AE14-026076D775A6}"/>
              </a:ext>
            </a:extLst>
          </p:cNvPr>
          <p:cNvSpPr/>
          <p:nvPr/>
        </p:nvSpPr>
        <p:spPr>
          <a:xfrm>
            <a:off x="1719943" y="1287060"/>
            <a:ext cx="4800127" cy="1979950"/>
          </a:xfrm>
          <a:prstGeom prst="roundRect">
            <a:avLst>
              <a:gd name="adj" fmla="val 9629"/>
            </a:avLst>
          </a:prstGeom>
          <a:noFill/>
          <a:ln w="57150">
            <a:solidFill>
              <a:srgbClr val="FF0000">
                <a:alpha val="50000"/>
              </a:srgbClr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9143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ar is lined up on the side of a road&#10;&#10;Description automatically generated">
            <a:extLst>
              <a:ext uri="{FF2B5EF4-FFF2-40B4-BE49-F238E27FC236}">
                <a16:creationId xmlns:a16="http://schemas.microsoft.com/office/drawing/2014/main" id="{F4ED81B1-2D57-48F8-8B49-6556E5A4FB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03"/>
          <a:stretch/>
        </p:blipFill>
        <p:spPr>
          <a:xfrm>
            <a:off x="0" y="0"/>
            <a:ext cx="12212684" cy="600739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D7C75F-2F50-41AF-8F1A-1AC9E94D202C}"/>
              </a:ext>
            </a:extLst>
          </p:cNvPr>
          <p:cNvSpPr/>
          <p:nvPr/>
        </p:nvSpPr>
        <p:spPr>
          <a:xfrm>
            <a:off x="-10342" y="0"/>
            <a:ext cx="12212684" cy="6007398"/>
          </a:xfrm>
          <a:prstGeom prst="roundRect">
            <a:avLst>
              <a:gd name="adj" fmla="val 0"/>
            </a:avLst>
          </a:prstGeom>
          <a:gradFill>
            <a:gsLst>
              <a:gs pos="1000">
                <a:srgbClr val="335883">
                  <a:alpha val="36000"/>
                </a:srgbClr>
              </a:gs>
              <a:gs pos="94000">
                <a:srgbClr val="33588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A74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26CB5E-10CA-492E-9EAB-A8DC4C792EAA}"/>
              </a:ext>
            </a:extLst>
          </p:cNvPr>
          <p:cNvSpPr/>
          <p:nvPr/>
        </p:nvSpPr>
        <p:spPr>
          <a:xfrm>
            <a:off x="0" y="6007398"/>
            <a:ext cx="12212684" cy="861237"/>
          </a:xfrm>
          <a:prstGeom prst="roundRect">
            <a:avLst>
              <a:gd name="adj" fmla="val 0"/>
            </a:avLst>
          </a:prstGeom>
          <a:solidFill>
            <a:srgbClr val="335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A74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85FBB3-AB8A-479C-A96A-8A79A8F5F001}"/>
              </a:ext>
            </a:extLst>
          </p:cNvPr>
          <p:cNvSpPr/>
          <p:nvPr/>
        </p:nvSpPr>
        <p:spPr>
          <a:xfrm>
            <a:off x="1985596" y="3360286"/>
            <a:ext cx="8220808" cy="1162627"/>
          </a:xfrm>
          <a:prstGeom prst="roundRect">
            <a:avLst>
              <a:gd name="adj" fmla="val 791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/>
          <a:lstStyle/>
          <a:p>
            <a:pPr algn="ctr">
              <a:lnSpc>
                <a:spcPts val="8500"/>
              </a:lnSpc>
              <a:spcBef>
                <a:spcPct val="20000"/>
              </a:spcBef>
              <a:buClr>
                <a:srgbClr val="595959"/>
              </a:buClr>
            </a:pPr>
            <a:r>
              <a:rPr lang="en-US" sz="6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Strategic Model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FCB522-2CFB-47EC-BB61-EE65DCDA0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2" y="5808998"/>
            <a:ext cx="2095324" cy="71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5123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BA8EF-0C17-43D3-84BC-955B7C779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28" y="401099"/>
            <a:ext cx="100584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Why a Strategic Model for Bundle 2?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21706-7269-4DC8-B059-2426D3B4B1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3815" y="1544099"/>
            <a:ext cx="11085928" cy="403587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Best tool to evaluate policies and investments to </a:t>
            </a:r>
            <a:r>
              <a:rPr lang="en-US" sz="2800" dirty="0">
                <a:solidFill>
                  <a:schemeClr val="tx1"/>
                </a:solidFill>
              </a:rPr>
              <a:t>reduce vehicle miles traveled (VMT) and greenhouse gas emissions (GHG)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Strategic model is an econometric model that is sensitive to: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</a:pPr>
            <a:r>
              <a:rPr lang="en-US" sz="2600" dirty="0"/>
              <a:t>variety of policies and investments that affect household travel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</a:pPr>
            <a:r>
              <a:rPr lang="en-US" sz="2600" dirty="0"/>
              <a:t>multiple modes of travel (bus, walk, taxi, bike)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</a:pPr>
            <a:r>
              <a:rPr lang="en-US" sz="2600" dirty="0"/>
              <a:t>how travel may be constrained by pricing (e.g., gas, carbon, VMT tax)</a:t>
            </a:r>
          </a:p>
        </p:txBody>
      </p:sp>
    </p:spTree>
    <p:extLst>
      <p:ext uri="{BB962C8B-B14F-4D97-AF65-F5344CB8AC3E}">
        <p14:creationId xmlns:p14="http://schemas.microsoft.com/office/powerpoint/2010/main" val="370055423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F2E72-D7BA-4F84-BB4B-CC05A8682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52" y="300685"/>
            <a:ext cx="10792177" cy="960728"/>
          </a:xfrm>
        </p:spPr>
        <p:txBody>
          <a:bodyPr anchor="ctr">
            <a:normAutofit/>
          </a:bodyPr>
          <a:lstStyle/>
          <a:p>
            <a:r>
              <a:rPr lang="en-US" sz="3200" dirty="0"/>
              <a:t>Summary of Strategic Model Process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249A90-8478-4D41-9380-FFF2D0372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9140007"/>
              </p:ext>
            </p:extLst>
          </p:nvPr>
        </p:nvGraphicFramePr>
        <p:xfrm>
          <a:off x="789517" y="1420814"/>
          <a:ext cx="10792883" cy="4656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2DA02F1C-FF71-42D7-B291-90832C4820E8}"/>
              </a:ext>
            </a:extLst>
          </p:cNvPr>
          <p:cNvSpPr/>
          <p:nvPr/>
        </p:nvSpPr>
        <p:spPr>
          <a:xfrm>
            <a:off x="3238498" y="3084759"/>
            <a:ext cx="361245" cy="530578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46A181C-9F8F-401F-91DE-477F723104E0}"/>
              </a:ext>
            </a:extLst>
          </p:cNvPr>
          <p:cNvSpPr/>
          <p:nvPr/>
        </p:nvSpPr>
        <p:spPr>
          <a:xfrm>
            <a:off x="5999167" y="3073901"/>
            <a:ext cx="361244" cy="530578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CFDCB6F-9179-4FA0-ADBB-D2E68EF19AEE}"/>
              </a:ext>
            </a:extLst>
          </p:cNvPr>
          <p:cNvSpPr/>
          <p:nvPr/>
        </p:nvSpPr>
        <p:spPr>
          <a:xfrm>
            <a:off x="8808415" y="3073901"/>
            <a:ext cx="361246" cy="530578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56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C8F02-47E2-4EAB-AADB-0CA8DE48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335"/>
            <a:ext cx="10792177" cy="960728"/>
          </a:xfrm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</a:rPr>
              <a:t>Strategic Model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43798-8898-4062-9DE0-5F157FCF785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38" y="510548"/>
            <a:ext cx="4383084" cy="63474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958179-E8E0-45DC-BCC7-92F686B408EC}"/>
              </a:ext>
            </a:extLst>
          </p:cNvPr>
          <p:cNvSpPr txBox="1"/>
          <p:nvPr/>
        </p:nvSpPr>
        <p:spPr>
          <a:xfrm>
            <a:off x="1013004" y="2039569"/>
            <a:ext cx="43830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Chittenden County and surrounding five counties</a:t>
            </a:r>
          </a:p>
          <a:p>
            <a:pPr marL="342900" indent="-342900" fontAlgn="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Increased granularity in Chittenden County</a:t>
            </a:r>
          </a:p>
          <a:p>
            <a:pPr fontAlgn="t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82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ar is lined up on the side of a road&#10;&#10;Description automatically generated">
            <a:extLst>
              <a:ext uri="{FF2B5EF4-FFF2-40B4-BE49-F238E27FC236}">
                <a16:creationId xmlns:a16="http://schemas.microsoft.com/office/drawing/2014/main" id="{F4ED81B1-2D57-48F8-8B49-6556E5A4FB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2684" cy="600739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D7C75F-2F50-41AF-8F1A-1AC9E94D202C}"/>
              </a:ext>
            </a:extLst>
          </p:cNvPr>
          <p:cNvSpPr/>
          <p:nvPr/>
        </p:nvSpPr>
        <p:spPr>
          <a:xfrm>
            <a:off x="0" y="0"/>
            <a:ext cx="12212684" cy="6007398"/>
          </a:xfrm>
          <a:prstGeom prst="roundRect">
            <a:avLst>
              <a:gd name="adj" fmla="val 0"/>
            </a:avLst>
          </a:prstGeom>
          <a:gradFill>
            <a:gsLst>
              <a:gs pos="1000">
                <a:srgbClr val="335883">
                  <a:alpha val="36000"/>
                </a:srgbClr>
              </a:gs>
              <a:gs pos="94000">
                <a:srgbClr val="33588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Strategic Model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26CB5E-10CA-492E-9EAB-A8DC4C792EAA}"/>
              </a:ext>
            </a:extLst>
          </p:cNvPr>
          <p:cNvSpPr/>
          <p:nvPr/>
        </p:nvSpPr>
        <p:spPr>
          <a:xfrm>
            <a:off x="0" y="6007398"/>
            <a:ext cx="12212684" cy="861237"/>
          </a:xfrm>
          <a:prstGeom prst="roundRect">
            <a:avLst>
              <a:gd name="adj" fmla="val 0"/>
            </a:avLst>
          </a:prstGeom>
          <a:solidFill>
            <a:srgbClr val="335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AA7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85FBB3-AB8A-479C-A96A-8A79A8F5F001}"/>
              </a:ext>
            </a:extLst>
          </p:cNvPr>
          <p:cNvSpPr/>
          <p:nvPr/>
        </p:nvSpPr>
        <p:spPr>
          <a:xfrm>
            <a:off x="2085030" y="2349189"/>
            <a:ext cx="8614595" cy="1970064"/>
          </a:xfrm>
          <a:prstGeom prst="roundRect">
            <a:avLst>
              <a:gd name="adj" fmla="val 791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/>
          <a:lstStyle/>
          <a:p>
            <a:pPr marL="0" marR="0" lvl="0" indent="0" algn="ctr" defTabSz="914400" rtl="0" eaLnBrk="1" fontAlgn="base" latinLnBrk="0" hangingPunct="1">
              <a:lnSpc>
                <a:spcPts val="8500"/>
              </a:lnSpc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Evaluation &amp; Results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FCB522-2CFB-47EC-BB61-EE65DCDA0A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13" y="5452864"/>
            <a:ext cx="2095324" cy="71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3269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37A8CE-2D62-4DF4-8B51-7199EE74CFEA}"/>
              </a:ext>
            </a:extLst>
          </p:cNvPr>
          <p:cNvSpPr/>
          <p:nvPr/>
        </p:nvSpPr>
        <p:spPr>
          <a:xfrm>
            <a:off x="1555957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 Use &amp; Community Design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88CF5D-1DA4-4F78-8948-E41884628DF8}"/>
              </a:ext>
            </a:extLst>
          </p:cNvPr>
          <p:cNvSpPr/>
          <p:nvPr/>
        </p:nvSpPr>
        <p:spPr>
          <a:xfrm>
            <a:off x="3138951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Bike &amp; Transit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E63045-3964-4941-AC3E-FC369472B43D}"/>
              </a:ext>
            </a:extLst>
          </p:cNvPr>
          <p:cNvSpPr/>
          <p:nvPr/>
        </p:nvSpPr>
        <p:spPr>
          <a:xfrm>
            <a:off x="4721944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Demand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6F8B81-B0E2-4425-A962-A58248E0A8FD}"/>
              </a:ext>
            </a:extLst>
          </p:cNvPr>
          <p:cNvSpPr/>
          <p:nvPr/>
        </p:nvSpPr>
        <p:spPr>
          <a:xfrm>
            <a:off x="6304936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0A1575-A24A-43E2-B23C-9C3ADACD87BF}"/>
              </a:ext>
            </a:extLst>
          </p:cNvPr>
          <p:cNvSpPr/>
          <p:nvPr/>
        </p:nvSpPr>
        <p:spPr>
          <a:xfrm>
            <a:off x="7887930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1F476A-F6A9-412C-8157-274AE96FBD42}"/>
              </a:ext>
            </a:extLst>
          </p:cNvPr>
          <p:cNvSpPr/>
          <p:nvPr/>
        </p:nvSpPr>
        <p:spPr>
          <a:xfrm>
            <a:off x="9470924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Commercial Vehicles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770DDA-180D-436C-B1B8-132DE17B0809}"/>
              </a:ext>
            </a:extLst>
          </p:cNvPr>
          <p:cNvSpPr/>
          <p:nvPr/>
        </p:nvSpPr>
        <p:spPr>
          <a:xfrm>
            <a:off x="720215" y="1801195"/>
            <a:ext cx="707923" cy="6882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6D5ED4-7D4B-4699-8CCD-F9A3D5A6B3EC}"/>
              </a:ext>
            </a:extLst>
          </p:cNvPr>
          <p:cNvSpPr/>
          <p:nvPr/>
        </p:nvSpPr>
        <p:spPr>
          <a:xfrm>
            <a:off x="730047" y="2571972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BE328C-33A2-4EE2-8B46-A696F90C31AD}"/>
              </a:ext>
            </a:extLst>
          </p:cNvPr>
          <p:cNvSpPr/>
          <p:nvPr/>
        </p:nvSpPr>
        <p:spPr>
          <a:xfrm>
            <a:off x="720215" y="3932685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2BF055-D6ED-4627-AF00-DD1FF0EF4307}"/>
              </a:ext>
            </a:extLst>
          </p:cNvPr>
          <p:cNvSpPr/>
          <p:nvPr/>
        </p:nvSpPr>
        <p:spPr>
          <a:xfrm>
            <a:off x="730047" y="5293398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4" name="Title 10">
            <a:extLst>
              <a:ext uri="{FF2B5EF4-FFF2-40B4-BE49-F238E27FC236}">
                <a16:creationId xmlns:a16="http://schemas.microsoft.com/office/drawing/2014/main" id="{1BF8EDEE-82B2-47A2-A3A6-8F12DC3E97EE}"/>
              </a:ext>
            </a:extLst>
          </p:cNvPr>
          <p:cNvSpPr txBox="1">
            <a:spLocks/>
          </p:cNvSpPr>
          <p:nvPr/>
        </p:nvSpPr>
        <p:spPr>
          <a:xfrm rot="16200000">
            <a:off x="-280118" y="3798323"/>
            <a:ext cx="1215559" cy="5474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Levels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1F17AA-C54A-4BA0-918A-10CCC614F1A5}"/>
              </a:ext>
            </a:extLst>
          </p:cNvPr>
          <p:cNvSpPr txBox="1"/>
          <p:nvPr/>
        </p:nvSpPr>
        <p:spPr>
          <a:xfrm>
            <a:off x="3544524" y="67461"/>
            <a:ext cx="5102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pc="9" dirty="0">
                <a:solidFill>
                  <a:srgbClr val="0070C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Scenario Testing Structure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281BDC30-BAA4-46E4-B198-97CA96CFB87E}"/>
              </a:ext>
            </a:extLst>
          </p:cNvPr>
          <p:cNvSpPr txBox="1">
            <a:spLocks/>
          </p:cNvSpPr>
          <p:nvPr/>
        </p:nvSpPr>
        <p:spPr>
          <a:xfrm>
            <a:off x="2679030" y="2529492"/>
            <a:ext cx="6640068" cy="204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1825" indent="-233363" eaLnBrk="1" hangingPunct="1">
              <a:spcBef>
                <a:spcPts val="1200"/>
              </a:spcBef>
              <a:buClr>
                <a:srgbClr val="92D050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855663" lvl="1" indent="-223838" eaLnBrk="1" hangingPunct="1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Arial" charset="0"/>
              <a:buChar char="–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30288" indent="-174625" ea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eaLnBrk="1" hangingPunct="1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eaLnBrk="1" hangingPunct="1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-233045"/>
            <a:r>
              <a:rPr lang="en-US" dirty="0"/>
              <a:t>Each policy or investment option has different levels which are evaluated  </a:t>
            </a:r>
          </a:p>
          <a:p>
            <a:pPr indent="-233045"/>
            <a:r>
              <a:rPr lang="en-US" dirty="0">
                <a:latin typeface="Segoe UI"/>
                <a:cs typeface="Segoe UI"/>
              </a:rPr>
              <a:t>The Strategic Model runs all the combinations of levels within the six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DABBFF06-BBF3-4B01-BC3F-AF6F3452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301" y="412381"/>
            <a:ext cx="4976593" cy="670943"/>
          </a:xfrm>
        </p:spPr>
        <p:txBody>
          <a:bodyPr/>
          <a:lstStyle/>
          <a:p>
            <a:pPr marL="0"/>
            <a:r>
              <a:rPr lang="en-US" sz="3200" dirty="0">
                <a:ea typeface="Segoe UI Black" panose="020B0A02040204020203" pitchFamily="34" charset="0"/>
                <a:cs typeface="Segoe UI Semibold" panose="020B0702040204020203" pitchFamily="34" charset="0"/>
              </a:rPr>
              <a:t>Presentation Contents</a:t>
            </a:r>
          </a:p>
        </p:txBody>
      </p:sp>
      <p:pic>
        <p:nvPicPr>
          <p:cNvPr id="12" name="Picture 11" descr="A sign on the side of a road&#10;&#10;Description generated with very high confidence">
            <a:extLst>
              <a:ext uri="{FF2B5EF4-FFF2-40B4-BE49-F238E27FC236}">
                <a16:creationId xmlns:a16="http://schemas.microsoft.com/office/drawing/2014/main" id="{248BEC8F-E990-40C9-98F9-3506279049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448" y="209432"/>
            <a:ext cx="3876675" cy="6439136"/>
          </a:xfrm>
          <a:prstGeom prst="round2DiagRect">
            <a:avLst>
              <a:gd name="adj1" fmla="val 2741"/>
              <a:gd name="adj2" fmla="val 3798"/>
            </a:avLst>
          </a:prstGeom>
          <a:ln w="381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459946-800D-4842-9153-B6A9913F45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7338" y="6193766"/>
            <a:ext cx="1934662" cy="66423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8463BA-5506-4D61-91DE-3162144922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48123" y="1076315"/>
            <a:ext cx="8273572" cy="5460246"/>
          </a:xfrm>
        </p:spPr>
        <p:txBody>
          <a:bodyPr/>
          <a:lstStyle/>
          <a:p>
            <a:pPr marL="855345" indent="-45720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I-89 Project Background</a:t>
            </a:r>
          </a:p>
          <a:p>
            <a:pPr marL="855345" indent="-45720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I-89 Transportation Demand Management (TDM) Focus Group </a:t>
            </a:r>
          </a:p>
          <a:p>
            <a:pPr marL="855345" indent="-45720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Telework Evaluation</a:t>
            </a:r>
          </a:p>
          <a:p>
            <a:pPr marL="855345" indent="-45720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Strategic Model to assess investments &amp; policies to decrease VMT &amp; GHG Emissions </a:t>
            </a:r>
          </a:p>
          <a:p>
            <a:pPr marL="855345" indent="-45720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Strategic Model Evaluation &amp; Results</a:t>
            </a:r>
          </a:p>
          <a:p>
            <a:pPr marL="855345" indent="-45720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/>
                <a:cs typeface="Segoe UI"/>
              </a:rPr>
              <a:t>Advisory Committee Action on Bundle 2</a:t>
            </a:r>
          </a:p>
          <a:p>
            <a:pPr marL="855345" indent="-45720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72576950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37A8CE-2D62-4DF4-8B51-7199EE74CFEA}"/>
              </a:ext>
            </a:extLst>
          </p:cNvPr>
          <p:cNvSpPr/>
          <p:nvPr/>
        </p:nvSpPr>
        <p:spPr>
          <a:xfrm>
            <a:off x="1555957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 Use &amp; Community Design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88CF5D-1DA4-4F78-8948-E41884628DF8}"/>
              </a:ext>
            </a:extLst>
          </p:cNvPr>
          <p:cNvSpPr/>
          <p:nvPr/>
        </p:nvSpPr>
        <p:spPr>
          <a:xfrm>
            <a:off x="3138951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Bike &amp; Transit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E63045-3964-4941-AC3E-FC369472B43D}"/>
              </a:ext>
            </a:extLst>
          </p:cNvPr>
          <p:cNvSpPr/>
          <p:nvPr/>
        </p:nvSpPr>
        <p:spPr>
          <a:xfrm>
            <a:off x="4721944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Demand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6F8B81-B0E2-4425-A962-A58248E0A8FD}"/>
              </a:ext>
            </a:extLst>
          </p:cNvPr>
          <p:cNvSpPr/>
          <p:nvPr/>
        </p:nvSpPr>
        <p:spPr>
          <a:xfrm>
            <a:off x="6304936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0A1575-A24A-43E2-B23C-9C3ADACD87BF}"/>
              </a:ext>
            </a:extLst>
          </p:cNvPr>
          <p:cNvSpPr/>
          <p:nvPr/>
        </p:nvSpPr>
        <p:spPr>
          <a:xfrm>
            <a:off x="7887930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1F476A-F6A9-412C-8157-274AE96FBD42}"/>
              </a:ext>
            </a:extLst>
          </p:cNvPr>
          <p:cNvSpPr/>
          <p:nvPr/>
        </p:nvSpPr>
        <p:spPr>
          <a:xfrm>
            <a:off x="9470924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Commercial Vehicles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770DDA-180D-436C-B1B8-132DE17B0809}"/>
              </a:ext>
            </a:extLst>
          </p:cNvPr>
          <p:cNvSpPr/>
          <p:nvPr/>
        </p:nvSpPr>
        <p:spPr>
          <a:xfrm>
            <a:off x="720215" y="1801195"/>
            <a:ext cx="707923" cy="6882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6D5ED4-7D4B-4699-8CCD-F9A3D5A6B3EC}"/>
              </a:ext>
            </a:extLst>
          </p:cNvPr>
          <p:cNvSpPr/>
          <p:nvPr/>
        </p:nvSpPr>
        <p:spPr>
          <a:xfrm>
            <a:off x="730047" y="2571972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BE328C-33A2-4EE2-8B46-A696F90C31AD}"/>
              </a:ext>
            </a:extLst>
          </p:cNvPr>
          <p:cNvSpPr/>
          <p:nvPr/>
        </p:nvSpPr>
        <p:spPr>
          <a:xfrm>
            <a:off x="720215" y="3932685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2BF055-D6ED-4627-AF00-DD1FF0EF4307}"/>
              </a:ext>
            </a:extLst>
          </p:cNvPr>
          <p:cNvSpPr/>
          <p:nvPr/>
        </p:nvSpPr>
        <p:spPr>
          <a:xfrm>
            <a:off x="730047" y="5293398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4" name="Title 10">
            <a:extLst>
              <a:ext uri="{FF2B5EF4-FFF2-40B4-BE49-F238E27FC236}">
                <a16:creationId xmlns:a16="http://schemas.microsoft.com/office/drawing/2014/main" id="{1BF8EDEE-82B2-47A2-A3A6-8F12DC3E97EE}"/>
              </a:ext>
            </a:extLst>
          </p:cNvPr>
          <p:cNvSpPr txBox="1">
            <a:spLocks/>
          </p:cNvSpPr>
          <p:nvPr/>
        </p:nvSpPr>
        <p:spPr>
          <a:xfrm rot="16200000">
            <a:off x="-280118" y="3798323"/>
            <a:ext cx="1215559" cy="5474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Levels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AECA07-6BDE-4F6C-9FC2-AD607B1D62F9}"/>
              </a:ext>
            </a:extLst>
          </p:cNvPr>
          <p:cNvSpPr/>
          <p:nvPr/>
        </p:nvSpPr>
        <p:spPr>
          <a:xfrm>
            <a:off x="1555955" y="1801195"/>
            <a:ext cx="9497961" cy="688258"/>
          </a:xfrm>
          <a:prstGeom prst="rect">
            <a:avLst/>
          </a:prstGeom>
          <a:gradFill flip="none" rotWithShape="1">
            <a:gsLst>
              <a:gs pos="0">
                <a:srgbClr val="B1B3B6">
                  <a:shade val="30000"/>
                  <a:satMod val="115000"/>
                </a:srgbClr>
              </a:gs>
              <a:gs pos="50000">
                <a:srgbClr val="B1B3B6">
                  <a:shade val="67500"/>
                  <a:satMod val="115000"/>
                </a:srgbClr>
              </a:gs>
              <a:gs pos="100000">
                <a:srgbClr val="B1B3B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– CCRPC’s Metropolitan Transportation Plan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1F17AA-C54A-4BA0-918A-10CCC614F1A5}"/>
              </a:ext>
            </a:extLst>
          </p:cNvPr>
          <p:cNvSpPr txBox="1"/>
          <p:nvPr/>
        </p:nvSpPr>
        <p:spPr>
          <a:xfrm>
            <a:off x="3544524" y="67461"/>
            <a:ext cx="5102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pc="9" dirty="0">
                <a:solidFill>
                  <a:srgbClr val="0070C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Scenario Testing Structure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A560A2F-8EFB-4AB2-9E05-BF0DC7BB751C}"/>
              </a:ext>
            </a:extLst>
          </p:cNvPr>
          <p:cNvSpPr txBox="1">
            <a:spLocks/>
          </p:cNvSpPr>
          <p:nvPr/>
        </p:nvSpPr>
        <p:spPr>
          <a:xfrm>
            <a:off x="1316145" y="2925315"/>
            <a:ext cx="6571785" cy="287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1825" indent="-233363" eaLnBrk="1" hangingPunct="1">
              <a:spcBef>
                <a:spcPts val="1200"/>
              </a:spcBef>
              <a:buClr>
                <a:srgbClr val="92D050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855663" lvl="1" indent="-223838" eaLnBrk="1" hangingPunct="1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Arial" charset="0"/>
              <a:buChar char="–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30288" indent="-174625" eaLnBrk="1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eaLnBrk="1" hangingPunct="1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eaLnBrk="1" hangingPunct="1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sz="2400" dirty="0"/>
              <a:t>90% of household growth in areas planned for growth</a:t>
            </a:r>
          </a:p>
          <a:p>
            <a:r>
              <a:rPr lang="en-US" sz="2400" dirty="0"/>
              <a:t>Walking &amp; biking infrastructure expansion </a:t>
            </a:r>
          </a:p>
          <a:p>
            <a:r>
              <a:rPr lang="en-US" sz="2400" dirty="0"/>
              <a:t>Transit route additions and frequency increases</a:t>
            </a:r>
          </a:p>
          <a:p>
            <a:r>
              <a:rPr lang="en-US" sz="2400" dirty="0"/>
              <a:t>Transportation Demand Management</a:t>
            </a:r>
          </a:p>
          <a:p>
            <a:r>
              <a:rPr lang="en-US" sz="2400" dirty="0"/>
              <a:t>90% of personal vehicles (including light trucks) are electric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3F3E2C5-A9E4-4837-9F9C-F03AED1C8E37}"/>
              </a:ext>
            </a:extLst>
          </p:cNvPr>
          <p:cNvSpPr/>
          <p:nvPr/>
        </p:nvSpPr>
        <p:spPr>
          <a:xfrm rot="5400000">
            <a:off x="4113478" y="2522718"/>
            <a:ext cx="360279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4" descr="Map&#10;&#10;Description automatically generated">
            <a:extLst>
              <a:ext uri="{FF2B5EF4-FFF2-40B4-BE49-F238E27FC236}">
                <a16:creationId xmlns:a16="http://schemas.microsoft.com/office/drawing/2014/main" id="{4DE6D822-7404-4CB2-B798-69C0460A3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293" y="2534139"/>
            <a:ext cx="2804797" cy="42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81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37A8CE-2D62-4DF4-8B51-7199EE74CFEA}"/>
              </a:ext>
            </a:extLst>
          </p:cNvPr>
          <p:cNvSpPr/>
          <p:nvPr/>
        </p:nvSpPr>
        <p:spPr>
          <a:xfrm>
            <a:off x="1555957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 Use &amp; Community Design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88CF5D-1DA4-4F78-8948-E41884628DF8}"/>
              </a:ext>
            </a:extLst>
          </p:cNvPr>
          <p:cNvSpPr/>
          <p:nvPr/>
        </p:nvSpPr>
        <p:spPr>
          <a:xfrm>
            <a:off x="3138951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Bike &amp; Transit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E63045-3964-4941-AC3E-FC369472B43D}"/>
              </a:ext>
            </a:extLst>
          </p:cNvPr>
          <p:cNvSpPr/>
          <p:nvPr/>
        </p:nvSpPr>
        <p:spPr>
          <a:xfrm>
            <a:off x="4721944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Demand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6F8B81-B0E2-4425-A962-A58248E0A8FD}"/>
              </a:ext>
            </a:extLst>
          </p:cNvPr>
          <p:cNvSpPr/>
          <p:nvPr/>
        </p:nvSpPr>
        <p:spPr>
          <a:xfrm>
            <a:off x="6304936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0A1575-A24A-43E2-B23C-9C3ADACD87BF}"/>
              </a:ext>
            </a:extLst>
          </p:cNvPr>
          <p:cNvSpPr/>
          <p:nvPr/>
        </p:nvSpPr>
        <p:spPr>
          <a:xfrm>
            <a:off x="7887930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1F476A-F6A9-412C-8157-274AE96FBD42}"/>
              </a:ext>
            </a:extLst>
          </p:cNvPr>
          <p:cNvSpPr/>
          <p:nvPr/>
        </p:nvSpPr>
        <p:spPr>
          <a:xfrm>
            <a:off x="9470924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Commercial Vehicles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770DDA-180D-436C-B1B8-132DE17B0809}"/>
              </a:ext>
            </a:extLst>
          </p:cNvPr>
          <p:cNvSpPr/>
          <p:nvPr/>
        </p:nvSpPr>
        <p:spPr>
          <a:xfrm>
            <a:off x="720215" y="1801195"/>
            <a:ext cx="707923" cy="688258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6D5ED4-7D4B-4699-8CCD-F9A3D5A6B3EC}"/>
              </a:ext>
            </a:extLst>
          </p:cNvPr>
          <p:cNvSpPr/>
          <p:nvPr/>
        </p:nvSpPr>
        <p:spPr>
          <a:xfrm>
            <a:off x="730047" y="2571972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BE328C-33A2-4EE2-8B46-A696F90C31AD}"/>
              </a:ext>
            </a:extLst>
          </p:cNvPr>
          <p:cNvSpPr/>
          <p:nvPr/>
        </p:nvSpPr>
        <p:spPr>
          <a:xfrm>
            <a:off x="720215" y="3932685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2BF055-D6ED-4627-AF00-DD1FF0EF4307}"/>
              </a:ext>
            </a:extLst>
          </p:cNvPr>
          <p:cNvSpPr/>
          <p:nvPr/>
        </p:nvSpPr>
        <p:spPr>
          <a:xfrm>
            <a:off x="730047" y="5293398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4" name="Title 10">
            <a:extLst>
              <a:ext uri="{FF2B5EF4-FFF2-40B4-BE49-F238E27FC236}">
                <a16:creationId xmlns:a16="http://schemas.microsoft.com/office/drawing/2014/main" id="{1BF8EDEE-82B2-47A2-A3A6-8F12DC3E97EE}"/>
              </a:ext>
            </a:extLst>
          </p:cNvPr>
          <p:cNvSpPr txBox="1">
            <a:spLocks/>
          </p:cNvSpPr>
          <p:nvPr/>
        </p:nvSpPr>
        <p:spPr>
          <a:xfrm rot="16200000">
            <a:off x="-280118" y="3798323"/>
            <a:ext cx="1215559" cy="5474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Levels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AECA07-6BDE-4F6C-9FC2-AD607B1D62F9}"/>
              </a:ext>
            </a:extLst>
          </p:cNvPr>
          <p:cNvSpPr/>
          <p:nvPr/>
        </p:nvSpPr>
        <p:spPr>
          <a:xfrm>
            <a:off x="1555957" y="1801195"/>
            <a:ext cx="9497961" cy="688258"/>
          </a:xfrm>
          <a:prstGeom prst="rect">
            <a:avLst/>
          </a:prstGeom>
          <a:solidFill>
            <a:srgbClr val="B1B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– no change from CCRPC’s Metropolitan Transportation Plan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6298082-44E6-469A-B505-004F10B6423E}"/>
              </a:ext>
            </a:extLst>
          </p:cNvPr>
          <p:cNvSpPr/>
          <p:nvPr/>
        </p:nvSpPr>
        <p:spPr>
          <a:xfrm>
            <a:off x="1549011" y="2566575"/>
            <a:ext cx="1528917" cy="597207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 Use 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756071D-AD52-4E75-849F-6382D0B4E116}"/>
              </a:ext>
            </a:extLst>
          </p:cNvPr>
          <p:cNvSpPr/>
          <p:nvPr/>
        </p:nvSpPr>
        <p:spPr>
          <a:xfrm>
            <a:off x="1533833" y="3252959"/>
            <a:ext cx="1528917" cy="597207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Design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1F17AA-C54A-4BA0-918A-10CCC614F1A5}"/>
              </a:ext>
            </a:extLst>
          </p:cNvPr>
          <p:cNvSpPr txBox="1"/>
          <p:nvPr/>
        </p:nvSpPr>
        <p:spPr>
          <a:xfrm>
            <a:off x="3544524" y="67461"/>
            <a:ext cx="5102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pc="9" dirty="0">
                <a:solidFill>
                  <a:srgbClr val="0070C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Scenario Testing Structure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27AC1D-7325-4240-BA10-75544F495C59}"/>
              </a:ext>
            </a:extLst>
          </p:cNvPr>
          <p:cNvSpPr txBox="1"/>
          <p:nvPr/>
        </p:nvSpPr>
        <p:spPr>
          <a:xfrm>
            <a:off x="3708172" y="2680511"/>
            <a:ext cx="658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10% increase in population and housing in Chittenden County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01B4DAD-7D37-4974-8F1A-C8DB5E6B8E3B}"/>
              </a:ext>
            </a:extLst>
          </p:cNvPr>
          <p:cNvSpPr/>
          <p:nvPr/>
        </p:nvSpPr>
        <p:spPr>
          <a:xfrm>
            <a:off x="3206049" y="2680511"/>
            <a:ext cx="47859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BF8141-599C-42D9-94DD-4C8C348B55C9}"/>
              </a:ext>
            </a:extLst>
          </p:cNvPr>
          <p:cNvSpPr txBox="1"/>
          <p:nvPr/>
        </p:nvSpPr>
        <p:spPr>
          <a:xfrm>
            <a:off x="3708173" y="3348477"/>
            <a:ext cx="610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50% increase in mixed use neighborhoods and walkability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2D8D29D6-D7CE-480B-B789-F5F1368B3BD6}"/>
              </a:ext>
            </a:extLst>
          </p:cNvPr>
          <p:cNvSpPr/>
          <p:nvPr/>
        </p:nvSpPr>
        <p:spPr>
          <a:xfrm>
            <a:off x="3206049" y="3348477"/>
            <a:ext cx="47859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5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37A8CE-2D62-4DF4-8B51-7199EE74CFEA}"/>
              </a:ext>
            </a:extLst>
          </p:cNvPr>
          <p:cNvSpPr/>
          <p:nvPr/>
        </p:nvSpPr>
        <p:spPr>
          <a:xfrm>
            <a:off x="1555957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Land Use &amp; Community Design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88CF5D-1DA4-4F78-8948-E41884628DF8}"/>
              </a:ext>
            </a:extLst>
          </p:cNvPr>
          <p:cNvSpPr/>
          <p:nvPr/>
        </p:nvSpPr>
        <p:spPr>
          <a:xfrm>
            <a:off x="3138951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Bike &amp; Transit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E63045-3964-4941-AC3E-FC369472B43D}"/>
              </a:ext>
            </a:extLst>
          </p:cNvPr>
          <p:cNvSpPr/>
          <p:nvPr/>
        </p:nvSpPr>
        <p:spPr>
          <a:xfrm>
            <a:off x="4721944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Demand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6F8B81-B0E2-4425-A962-A58248E0A8FD}"/>
              </a:ext>
            </a:extLst>
          </p:cNvPr>
          <p:cNvSpPr/>
          <p:nvPr/>
        </p:nvSpPr>
        <p:spPr>
          <a:xfrm>
            <a:off x="6304936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Pricing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0A1575-A24A-43E2-B23C-9C3ADACD87BF}"/>
              </a:ext>
            </a:extLst>
          </p:cNvPr>
          <p:cNvSpPr/>
          <p:nvPr/>
        </p:nvSpPr>
        <p:spPr>
          <a:xfrm>
            <a:off x="7887930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1F476A-F6A9-412C-8157-274AE96FBD42}"/>
              </a:ext>
            </a:extLst>
          </p:cNvPr>
          <p:cNvSpPr/>
          <p:nvPr/>
        </p:nvSpPr>
        <p:spPr>
          <a:xfrm>
            <a:off x="9470924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Commercial Vehicles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770DDA-180D-436C-B1B8-132DE17B0809}"/>
              </a:ext>
            </a:extLst>
          </p:cNvPr>
          <p:cNvSpPr/>
          <p:nvPr/>
        </p:nvSpPr>
        <p:spPr>
          <a:xfrm>
            <a:off x="720215" y="1801195"/>
            <a:ext cx="707923" cy="688258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6D5ED4-7D4B-4699-8CCD-F9A3D5A6B3EC}"/>
              </a:ext>
            </a:extLst>
          </p:cNvPr>
          <p:cNvSpPr/>
          <p:nvPr/>
        </p:nvSpPr>
        <p:spPr>
          <a:xfrm>
            <a:off x="730047" y="2571972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BE328C-33A2-4EE2-8B46-A696F90C31AD}"/>
              </a:ext>
            </a:extLst>
          </p:cNvPr>
          <p:cNvSpPr/>
          <p:nvPr/>
        </p:nvSpPr>
        <p:spPr>
          <a:xfrm>
            <a:off x="720215" y="3932685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2BF055-D6ED-4627-AF00-DD1FF0EF4307}"/>
              </a:ext>
            </a:extLst>
          </p:cNvPr>
          <p:cNvSpPr/>
          <p:nvPr/>
        </p:nvSpPr>
        <p:spPr>
          <a:xfrm>
            <a:off x="730047" y="5293398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4" name="Title 10">
            <a:extLst>
              <a:ext uri="{FF2B5EF4-FFF2-40B4-BE49-F238E27FC236}">
                <a16:creationId xmlns:a16="http://schemas.microsoft.com/office/drawing/2014/main" id="{1BF8EDEE-82B2-47A2-A3A6-8F12DC3E97EE}"/>
              </a:ext>
            </a:extLst>
          </p:cNvPr>
          <p:cNvSpPr txBox="1">
            <a:spLocks/>
          </p:cNvSpPr>
          <p:nvPr/>
        </p:nvSpPr>
        <p:spPr>
          <a:xfrm rot="16200000">
            <a:off x="-280118" y="3798323"/>
            <a:ext cx="1215559" cy="5474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Levels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AECA07-6BDE-4F6C-9FC2-AD607B1D62F9}"/>
              </a:ext>
            </a:extLst>
          </p:cNvPr>
          <p:cNvSpPr/>
          <p:nvPr/>
        </p:nvSpPr>
        <p:spPr>
          <a:xfrm>
            <a:off x="1555957" y="1801195"/>
            <a:ext cx="9497961" cy="688258"/>
          </a:xfrm>
          <a:prstGeom prst="rect">
            <a:avLst/>
          </a:prstGeom>
          <a:solidFill>
            <a:srgbClr val="B1B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– no change from CCRPC’s Metropolitan Transportation Plan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18763E0-4F71-49BC-BA23-DA5161880987}"/>
              </a:ext>
            </a:extLst>
          </p:cNvPr>
          <p:cNvSpPr/>
          <p:nvPr/>
        </p:nvSpPr>
        <p:spPr>
          <a:xfrm>
            <a:off x="3143866" y="2566220"/>
            <a:ext cx="1516624" cy="603166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 Bike Trips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CD22517-8B30-46D1-A6F6-D1D5E1855B61}"/>
              </a:ext>
            </a:extLst>
          </p:cNvPr>
          <p:cNvSpPr/>
          <p:nvPr/>
        </p:nvSpPr>
        <p:spPr>
          <a:xfrm>
            <a:off x="3143865" y="3935350"/>
            <a:ext cx="1516624" cy="594542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 Bike Trips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7BF6860-9216-4DCE-9C81-09369F1DECE1}"/>
              </a:ext>
            </a:extLst>
          </p:cNvPr>
          <p:cNvSpPr/>
          <p:nvPr/>
        </p:nvSpPr>
        <p:spPr>
          <a:xfrm>
            <a:off x="3154314" y="3251254"/>
            <a:ext cx="1506176" cy="598912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 L2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510790D-D201-4A5E-8CE1-10258794147E}"/>
              </a:ext>
            </a:extLst>
          </p:cNvPr>
          <p:cNvSpPr/>
          <p:nvPr/>
        </p:nvSpPr>
        <p:spPr>
          <a:xfrm>
            <a:off x="3154312" y="4613672"/>
            <a:ext cx="1506177" cy="597207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 L3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1F17AA-C54A-4BA0-918A-10CCC614F1A5}"/>
              </a:ext>
            </a:extLst>
          </p:cNvPr>
          <p:cNvSpPr txBox="1"/>
          <p:nvPr/>
        </p:nvSpPr>
        <p:spPr>
          <a:xfrm>
            <a:off x="3544524" y="67461"/>
            <a:ext cx="5102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pc="9" dirty="0">
                <a:solidFill>
                  <a:srgbClr val="0070C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Scenario Testing Structure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AE6C62-5265-4180-8852-5DF8BCFE1E1F}"/>
              </a:ext>
            </a:extLst>
          </p:cNvPr>
          <p:cNvSpPr txBox="1"/>
          <p:nvPr/>
        </p:nvSpPr>
        <p:spPr>
          <a:xfrm>
            <a:off x="5303879" y="4613672"/>
            <a:ext cx="445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 increase in frequency</a:t>
            </a:r>
          </a:p>
          <a:p>
            <a:r>
              <a:rPr lang="en-US" dirty="0"/>
              <a:t>200% increase in miles of service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F36B9831-AD38-42C2-9376-CACF08CD858D}"/>
              </a:ext>
            </a:extLst>
          </p:cNvPr>
          <p:cNvSpPr/>
          <p:nvPr/>
        </p:nvSpPr>
        <p:spPr>
          <a:xfrm>
            <a:off x="4825288" y="4727609"/>
            <a:ext cx="47859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097569-F4F3-49D4-8A8C-BA40025D30D8}"/>
              </a:ext>
            </a:extLst>
          </p:cNvPr>
          <p:cNvSpPr txBox="1"/>
          <p:nvPr/>
        </p:nvSpPr>
        <p:spPr>
          <a:xfrm>
            <a:off x="5303878" y="3361718"/>
            <a:ext cx="610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50% increase in frequency and miles of service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136FFEE7-8B30-4604-940F-0C40D17C7F6A}"/>
              </a:ext>
            </a:extLst>
          </p:cNvPr>
          <p:cNvSpPr/>
          <p:nvPr/>
        </p:nvSpPr>
        <p:spPr>
          <a:xfrm>
            <a:off x="4801754" y="3361718"/>
            <a:ext cx="47859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59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37A8CE-2D62-4DF4-8B51-7199EE74CFEA}"/>
              </a:ext>
            </a:extLst>
          </p:cNvPr>
          <p:cNvSpPr/>
          <p:nvPr/>
        </p:nvSpPr>
        <p:spPr>
          <a:xfrm>
            <a:off x="1555957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 Use &amp; Community Design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88CF5D-1DA4-4F78-8948-E41884628DF8}"/>
              </a:ext>
            </a:extLst>
          </p:cNvPr>
          <p:cNvSpPr/>
          <p:nvPr/>
        </p:nvSpPr>
        <p:spPr>
          <a:xfrm>
            <a:off x="3138951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Bike &amp; Transit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E63045-3964-4941-AC3E-FC369472B43D}"/>
              </a:ext>
            </a:extLst>
          </p:cNvPr>
          <p:cNvSpPr/>
          <p:nvPr/>
        </p:nvSpPr>
        <p:spPr>
          <a:xfrm>
            <a:off x="4721944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Demand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6F8B81-B0E2-4425-A962-A58248E0A8FD}"/>
              </a:ext>
            </a:extLst>
          </p:cNvPr>
          <p:cNvSpPr/>
          <p:nvPr/>
        </p:nvSpPr>
        <p:spPr>
          <a:xfrm>
            <a:off x="6304936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0A1575-A24A-43E2-B23C-9C3ADACD87BF}"/>
              </a:ext>
            </a:extLst>
          </p:cNvPr>
          <p:cNvSpPr/>
          <p:nvPr/>
        </p:nvSpPr>
        <p:spPr>
          <a:xfrm>
            <a:off x="7887930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1F476A-F6A9-412C-8157-274AE96FBD42}"/>
              </a:ext>
            </a:extLst>
          </p:cNvPr>
          <p:cNvSpPr/>
          <p:nvPr/>
        </p:nvSpPr>
        <p:spPr>
          <a:xfrm>
            <a:off x="9470924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Commercial Vehicles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770DDA-180D-436C-B1B8-132DE17B0809}"/>
              </a:ext>
            </a:extLst>
          </p:cNvPr>
          <p:cNvSpPr/>
          <p:nvPr/>
        </p:nvSpPr>
        <p:spPr>
          <a:xfrm>
            <a:off x="720215" y="1801195"/>
            <a:ext cx="707923" cy="688258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6D5ED4-7D4B-4699-8CCD-F9A3D5A6B3EC}"/>
              </a:ext>
            </a:extLst>
          </p:cNvPr>
          <p:cNvSpPr/>
          <p:nvPr/>
        </p:nvSpPr>
        <p:spPr>
          <a:xfrm>
            <a:off x="730047" y="2571972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BE328C-33A2-4EE2-8B46-A696F90C31AD}"/>
              </a:ext>
            </a:extLst>
          </p:cNvPr>
          <p:cNvSpPr/>
          <p:nvPr/>
        </p:nvSpPr>
        <p:spPr>
          <a:xfrm>
            <a:off x="720215" y="3932685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2BF055-D6ED-4627-AF00-DD1FF0EF4307}"/>
              </a:ext>
            </a:extLst>
          </p:cNvPr>
          <p:cNvSpPr/>
          <p:nvPr/>
        </p:nvSpPr>
        <p:spPr>
          <a:xfrm>
            <a:off x="730047" y="5293398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4" name="Title 10">
            <a:extLst>
              <a:ext uri="{FF2B5EF4-FFF2-40B4-BE49-F238E27FC236}">
                <a16:creationId xmlns:a16="http://schemas.microsoft.com/office/drawing/2014/main" id="{1BF8EDEE-82B2-47A2-A3A6-8F12DC3E97EE}"/>
              </a:ext>
            </a:extLst>
          </p:cNvPr>
          <p:cNvSpPr txBox="1">
            <a:spLocks/>
          </p:cNvSpPr>
          <p:nvPr/>
        </p:nvSpPr>
        <p:spPr>
          <a:xfrm rot="16200000">
            <a:off x="-280118" y="3798323"/>
            <a:ext cx="1215559" cy="5474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Levels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AECA07-6BDE-4F6C-9FC2-AD607B1D62F9}"/>
              </a:ext>
            </a:extLst>
          </p:cNvPr>
          <p:cNvSpPr/>
          <p:nvPr/>
        </p:nvSpPr>
        <p:spPr>
          <a:xfrm>
            <a:off x="1555957" y="1801195"/>
            <a:ext cx="9497961" cy="688258"/>
          </a:xfrm>
          <a:prstGeom prst="rect">
            <a:avLst/>
          </a:prstGeom>
          <a:solidFill>
            <a:srgbClr val="B1B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– no change from CCRPC’s Metropolitan Transportation Plan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8720576-2EDF-48DB-8DBD-09DE84CD20C0}"/>
              </a:ext>
            </a:extLst>
          </p:cNvPr>
          <p:cNvSpPr/>
          <p:nvPr/>
        </p:nvSpPr>
        <p:spPr>
          <a:xfrm>
            <a:off x="4748982" y="2567993"/>
            <a:ext cx="1528917" cy="597207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Double TDM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406741C-D084-478F-B7AC-A9ED9A3B0B96}"/>
              </a:ext>
            </a:extLst>
          </p:cNvPr>
          <p:cNvSpPr/>
          <p:nvPr/>
        </p:nvSpPr>
        <p:spPr>
          <a:xfrm>
            <a:off x="4739148" y="3252958"/>
            <a:ext cx="1537887" cy="597207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Parking L2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29ADCBF-9895-486C-A6A8-0B47DA4C0F19}"/>
              </a:ext>
            </a:extLst>
          </p:cNvPr>
          <p:cNvSpPr/>
          <p:nvPr/>
        </p:nvSpPr>
        <p:spPr>
          <a:xfrm>
            <a:off x="4742345" y="3928705"/>
            <a:ext cx="1528917" cy="597207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Double TDM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3940F64-75D4-44D8-AEF7-23DAC93716D9}"/>
              </a:ext>
            </a:extLst>
          </p:cNvPr>
          <p:cNvSpPr/>
          <p:nvPr/>
        </p:nvSpPr>
        <p:spPr>
          <a:xfrm>
            <a:off x="4732511" y="4613670"/>
            <a:ext cx="1537887" cy="597207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Parking L3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1F17AA-C54A-4BA0-918A-10CCC614F1A5}"/>
              </a:ext>
            </a:extLst>
          </p:cNvPr>
          <p:cNvSpPr txBox="1"/>
          <p:nvPr/>
        </p:nvSpPr>
        <p:spPr>
          <a:xfrm>
            <a:off x="3544524" y="67461"/>
            <a:ext cx="5102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pc="9" dirty="0">
                <a:solidFill>
                  <a:srgbClr val="0070C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Scenario Testing Structure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89A15B-EBCE-4CB8-A221-97BB5551120B}"/>
              </a:ext>
            </a:extLst>
          </p:cNvPr>
          <p:cNvSpPr txBox="1"/>
          <p:nvPr/>
        </p:nvSpPr>
        <p:spPr>
          <a:xfrm>
            <a:off x="6878113" y="4464714"/>
            <a:ext cx="4983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50% reduction in residential parking spaces</a:t>
            </a:r>
          </a:p>
          <a:p>
            <a:r>
              <a:rPr lang="en-US" dirty="0"/>
              <a:t>Expansion of paid parking to villages with a moderate increase in pricing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DCC808AE-D46A-41EC-8F16-649C35A24599}"/>
              </a:ext>
            </a:extLst>
          </p:cNvPr>
          <p:cNvSpPr/>
          <p:nvPr/>
        </p:nvSpPr>
        <p:spPr>
          <a:xfrm>
            <a:off x="6410896" y="4741713"/>
            <a:ext cx="390566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7C343B-2C06-40D6-9A45-D243AC0DD76A}"/>
              </a:ext>
            </a:extLst>
          </p:cNvPr>
          <p:cNvSpPr txBox="1"/>
          <p:nvPr/>
        </p:nvSpPr>
        <p:spPr>
          <a:xfrm>
            <a:off x="6878113" y="3237322"/>
            <a:ext cx="4983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50% reduction in residential parking spaces</a:t>
            </a:r>
          </a:p>
          <a:p>
            <a:r>
              <a:rPr lang="en-US" dirty="0"/>
              <a:t>Expansion of paid parking areas in downtowns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7524FDF8-9085-4C42-81A8-941393B0B502}"/>
              </a:ext>
            </a:extLst>
          </p:cNvPr>
          <p:cNvSpPr/>
          <p:nvPr/>
        </p:nvSpPr>
        <p:spPr>
          <a:xfrm>
            <a:off x="6387362" y="3375822"/>
            <a:ext cx="390566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15CA43C-BAE8-4FA4-83C1-1FDFBE9D2809}"/>
              </a:ext>
            </a:extLst>
          </p:cNvPr>
          <p:cNvSpPr/>
          <p:nvPr/>
        </p:nvSpPr>
        <p:spPr>
          <a:xfrm>
            <a:off x="6387361" y="2685903"/>
            <a:ext cx="390566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DD0B6-6892-4127-9CD6-6C8D5F785FB2}"/>
              </a:ext>
            </a:extLst>
          </p:cNvPr>
          <p:cNvSpPr txBox="1"/>
          <p:nvPr/>
        </p:nvSpPr>
        <p:spPr>
          <a:xfrm>
            <a:off x="6878113" y="2567997"/>
            <a:ext cx="498381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2X participation in programs such as guaranteed ride home, carpooling, vanpooling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60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37A8CE-2D62-4DF4-8B51-7199EE74CFEA}"/>
              </a:ext>
            </a:extLst>
          </p:cNvPr>
          <p:cNvSpPr/>
          <p:nvPr/>
        </p:nvSpPr>
        <p:spPr>
          <a:xfrm>
            <a:off x="1555957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 Use &amp; Community Design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88CF5D-1DA4-4F78-8948-E41884628DF8}"/>
              </a:ext>
            </a:extLst>
          </p:cNvPr>
          <p:cNvSpPr/>
          <p:nvPr/>
        </p:nvSpPr>
        <p:spPr>
          <a:xfrm>
            <a:off x="3138951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Bike &amp; Transit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E63045-3964-4941-AC3E-FC369472B43D}"/>
              </a:ext>
            </a:extLst>
          </p:cNvPr>
          <p:cNvSpPr/>
          <p:nvPr/>
        </p:nvSpPr>
        <p:spPr>
          <a:xfrm>
            <a:off x="4721944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Demand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6F8B81-B0E2-4425-A962-A58248E0A8FD}"/>
              </a:ext>
            </a:extLst>
          </p:cNvPr>
          <p:cNvSpPr/>
          <p:nvPr/>
        </p:nvSpPr>
        <p:spPr>
          <a:xfrm>
            <a:off x="6304936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0A1575-A24A-43E2-B23C-9C3ADACD87BF}"/>
              </a:ext>
            </a:extLst>
          </p:cNvPr>
          <p:cNvSpPr/>
          <p:nvPr/>
        </p:nvSpPr>
        <p:spPr>
          <a:xfrm>
            <a:off x="7887930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1F476A-F6A9-412C-8157-274AE96FBD42}"/>
              </a:ext>
            </a:extLst>
          </p:cNvPr>
          <p:cNvSpPr/>
          <p:nvPr/>
        </p:nvSpPr>
        <p:spPr>
          <a:xfrm>
            <a:off x="9470924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Commercial Vehicles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770DDA-180D-436C-B1B8-132DE17B0809}"/>
              </a:ext>
            </a:extLst>
          </p:cNvPr>
          <p:cNvSpPr/>
          <p:nvPr/>
        </p:nvSpPr>
        <p:spPr>
          <a:xfrm>
            <a:off x="720215" y="1801195"/>
            <a:ext cx="707923" cy="688258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6D5ED4-7D4B-4699-8CCD-F9A3D5A6B3EC}"/>
              </a:ext>
            </a:extLst>
          </p:cNvPr>
          <p:cNvSpPr/>
          <p:nvPr/>
        </p:nvSpPr>
        <p:spPr>
          <a:xfrm>
            <a:off x="730047" y="2571972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BE328C-33A2-4EE2-8B46-A696F90C31AD}"/>
              </a:ext>
            </a:extLst>
          </p:cNvPr>
          <p:cNvSpPr/>
          <p:nvPr/>
        </p:nvSpPr>
        <p:spPr>
          <a:xfrm>
            <a:off x="720215" y="3932685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2BF055-D6ED-4627-AF00-DD1FF0EF4307}"/>
              </a:ext>
            </a:extLst>
          </p:cNvPr>
          <p:cNvSpPr/>
          <p:nvPr/>
        </p:nvSpPr>
        <p:spPr>
          <a:xfrm>
            <a:off x="730047" y="5293398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4" name="Title 10">
            <a:extLst>
              <a:ext uri="{FF2B5EF4-FFF2-40B4-BE49-F238E27FC236}">
                <a16:creationId xmlns:a16="http://schemas.microsoft.com/office/drawing/2014/main" id="{1BF8EDEE-82B2-47A2-A3A6-8F12DC3E97EE}"/>
              </a:ext>
            </a:extLst>
          </p:cNvPr>
          <p:cNvSpPr txBox="1">
            <a:spLocks/>
          </p:cNvSpPr>
          <p:nvPr/>
        </p:nvSpPr>
        <p:spPr>
          <a:xfrm rot="16200000">
            <a:off x="-280118" y="3798323"/>
            <a:ext cx="1215559" cy="5474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Levels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AECA07-6BDE-4F6C-9FC2-AD607B1D62F9}"/>
              </a:ext>
            </a:extLst>
          </p:cNvPr>
          <p:cNvSpPr/>
          <p:nvPr/>
        </p:nvSpPr>
        <p:spPr>
          <a:xfrm>
            <a:off x="1555957" y="1801195"/>
            <a:ext cx="9497961" cy="688258"/>
          </a:xfrm>
          <a:prstGeom prst="rect">
            <a:avLst/>
          </a:prstGeom>
          <a:solidFill>
            <a:srgbClr val="B1B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– no change from CCRPC’s Metropolitan Transportation Plan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D5AE17E-3593-40BD-8589-FD867A09B634}"/>
              </a:ext>
            </a:extLst>
          </p:cNvPr>
          <p:cNvSpPr/>
          <p:nvPr/>
        </p:nvSpPr>
        <p:spPr>
          <a:xfrm>
            <a:off x="6329517" y="2560792"/>
            <a:ext cx="1528917" cy="1289374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Carbon Tax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86BA702-C1A4-4CEC-88E1-E2F7D920772E}"/>
              </a:ext>
            </a:extLst>
          </p:cNvPr>
          <p:cNvSpPr/>
          <p:nvPr/>
        </p:nvSpPr>
        <p:spPr>
          <a:xfrm>
            <a:off x="6343285" y="3932685"/>
            <a:ext cx="1490570" cy="1278194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 cost of fuel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1F17AA-C54A-4BA0-918A-10CCC614F1A5}"/>
              </a:ext>
            </a:extLst>
          </p:cNvPr>
          <p:cNvSpPr txBox="1"/>
          <p:nvPr/>
        </p:nvSpPr>
        <p:spPr>
          <a:xfrm>
            <a:off x="3544524" y="67461"/>
            <a:ext cx="5102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pc="9" dirty="0">
                <a:solidFill>
                  <a:srgbClr val="0070C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Scenario Testing Structure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8834A0-A0D7-4599-B01D-9CD853A202F3}"/>
              </a:ext>
            </a:extLst>
          </p:cNvPr>
          <p:cNvSpPr txBox="1"/>
          <p:nvPr/>
        </p:nvSpPr>
        <p:spPr>
          <a:xfrm>
            <a:off x="8359635" y="4262745"/>
            <a:ext cx="3520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Includes gasoline, diesel, and electricity for electric vehicles.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7FD12048-1478-4E2E-8D1E-165BA1A4F500}"/>
              </a:ext>
            </a:extLst>
          </p:cNvPr>
          <p:cNvSpPr/>
          <p:nvPr/>
        </p:nvSpPr>
        <p:spPr>
          <a:xfrm>
            <a:off x="8025688" y="4401245"/>
            <a:ext cx="275911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9A30A7-E4D0-4A65-827F-09117F48118E}"/>
              </a:ext>
            </a:extLst>
          </p:cNvPr>
          <p:cNvSpPr txBox="1"/>
          <p:nvPr/>
        </p:nvSpPr>
        <p:spPr>
          <a:xfrm>
            <a:off x="8301599" y="3035354"/>
            <a:ext cx="262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$50/ton CO2 equivalent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315D01A5-5FE9-41F1-8199-CC070933D421}"/>
              </a:ext>
            </a:extLst>
          </p:cNvPr>
          <p:cNvSpPr/>
          <p:nvPr/>
        </p:nvSpPr>
        <p:spPr>
          <a:xfrm>
            <a:off x="8002154" y="3035354"/>
            <a:ext cx="275911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C53B43-A79F-4751-8290-A1F6FEC6C9E0}"/>
              </a:ext>
            </a:extLst>
          </p:cNvPr>
          <p:cNvSpPr txBox="1"/>
          <p:nvPr/>
        </p:nvSpPr>
        <p:spPr>
          <a:xfrm>
            <a:off x="8359635" y="5789725"/>
            <a:ext cx="352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5¢ per mile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F7EB3DF5-1E3E-40F4-B579-B163AC6AAF7D}"/>
              </a:ext>
            </a:extLst>
          </p:cNvPr>
          <p:cNvSpPr/>
          <p:nvPr/>
        </p:nvSpPr>
        <p:spPr>
          <a:xfrm>
            <a:off x="8025688" y="5789725"/>
            <a:ext cx="275911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CFB5F0-0B56-465A-9452-F3B7176FA909}"/>
              </a:ext>
            </a:extLst>
          </p:cNvPr>
          <p:cNvSpPr/>
          <p:nvPr/>
        </p:nvSpPr>
        <p:spPr>
          <a:xfrm>
            <a:off x="6358349" y="5291339"/>
            <a:ext cx="1528917" cy="1278194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Mileage-based Fee</a:t>
            </a:r>
          </a:p>
        </p:txBody>
      </p:sp>
    </p:spTree>
    <p:extLst>
      <p:ext uri="{BB962C8B-B14F-4D97-AF65-F5344CB8AC3E}">
        <p14:creationId xmlns:p14="http://schemas.microsoft.com/office/powerpoint/2010/main" val="3020214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37A8CE-2D62-4DF4-8B51-7199EE74CFEA}"/>
              </a:ext>
            </a:extLst>
          </p:cNvPr>
          <p:cNvSpPr/>
          <p:nvPr/>
        </p:nvSpPr>
        <p:spPr>
          <a:xfrm>
            <a:off x="1555957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 Use &amp; Community Design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88CF5D-1DA4-4F78-8948-E41884628DF8}"/>
              </a:ext>
            </a:extLst>
          </p:cNvPr>
          <p:cNvSpPr/>
          <p:nvPr/>
        </p:nvSpPr>
        <p:spPr>
          <a:xfrm>
            <a:off x="3138951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Bike &amp; Transit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E63045-3964-4941-AC3E-FC369472B43D}"/>
              </a:ext>
            </a:extLst>
          </p:cNvPr>
          <p:cNvSpPr/>
          <p:nvPr/>
        </p:nvSpPr>
        <p:spPr>
          <a:xfrm>
            <a:off x="4721944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Demand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6F8B81-B0E2-4425-A962-A58248E0A8FD}"/>
              </a:ext>
            </a:extLst>
          </p:cNvPr>
          <p:cNvSpPr/>
          <p:nvPr/>
        </p:nvSpPr>
        <p:spPr>
          <a:xfrm>
            <a:off x="6304936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0A1575-A24A-43E2-B23C-9C3ADACD87BF}"/>
              </a:ext>
            </a:extLst>
          </p:cNvPr>
          <p:cNvSpPr/>
          <p:nvPr/>
        </p:nvSpPr>
        <p:spPr>
          <a:xfrm>
            <a:off x="7887930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1F476A-F6A9-412C-8157-274AE96FBD42}"/>
              </a:ext>
            </a:extLst>
          </p:cNvPr>
          <p:cNvSpPr/>
          <p:nvPr/>
        </p:nvSpPr>
        <p:spPr>
          <a:xfrm>
            <a:off x="9470924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Commercial Vehicles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770DDA-180D-436C-B1B8-132DE17B0809}"/>
              </a:ext>
            </a:extLst>
          </p:cNvPr>
          <p:cNvSpPr/>
          <p:nvPr/>
        </p:nvSpPr>
        <p:spPr>
          <a:xfrm>
            <a:off x="720215" y="1801195"/>
            <a:ext cx="707923" cy="688258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6D5ED4-7D4B-4699-8CCD-F9A3D5A6B3EC}"/>
              </a:ext>
            </a:extLst>
          </p:cNvPr>
          <p:cNvSpPr/>
          <p:nvPr/>
        </p:nvSpPr>
        <p:spPr>
          <a:xfrm>
            <a:off x="730047" y="2571972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BE328C-33A2-4EE2-8B46-A696F90C31AD}"/>
              </a:ext>
            </a:extLst>
          </p:cNvPr>
          <p:cNvSpPr/>
          <p:nvPr/>
        </p:nvSpPr>
        <p:spPr>
          <a:xfrm>
            <a:off x="720215" y="3932685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2BF055-D6ED-4627-AF00-DD1FF0EF4307}"/>
              </a:ext>
            </a:extLst>
          </p:cNvPr>
          <p:cNvSpPr/>
          <p:nvPr/>
        </p:nvSpPr>
        <p:spPr>
          <a:xfrm>
            <a:off x="730047" y="5293398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4" name="Title 10">
            <a:extLst>
              <a:ext uri="{FF2B5EF4-FFF2-40B4-BE49-F238E27FC236}">
                <a16:creationId xmlns:a16="http://schemas.microsoft.com/office/drawing/2014/main" id="{1BF8EDEE-82B2-47A2-A3A6-8F12DC3E97EE}"/>
              </a:ext>
            </a:extLst>
          </p:cNvPr>
          <p:cNvSpPr txBox="1">
            <a:spLocks/>
          </p:cNvSpPr>
          <p:nvPr/>
        </p:nvSpPr>
        <p:spPr>
          <a:xfrm rot="16200000">
            <a:off x="-280118" y="3798323"/>
            <a:ext cx="1215559" cy="5474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Levels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AECA07-6BDE-4F6C-9FC2-AD607B1D62F9}"/>
              </a:ext>
            </a:extLst>
          </p:cNvPr>
          <p:cNvSpPr/>
          <p:nvPr/>
        </p:nvSpPr>
        <p:spPr>
          <a:xfrm>
            <a:off x="1555957" y="1801195"/>
            <a:ext cx="9497961" cy="688258"/>
          </a:xfrm>
          <a:prstGeom prst="rect">
            <a:avLst/>
          </a:prstGeom>
          <a:solidFill>
            <a:srgbClr val="B1B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– no change from CCRPC’s Metropolitan Transportation Plan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493F28B-2F82-42A1-8FD5-8EE267EC62FA}"/>
              </a:ext>
            </a:extLst>
          </p:cNvPr>
          <p:cNvSpPr/>
          <p:nvPr/>
        </p:nvSpPr>
        <p:spPr>
          <a:xfrm>
            <a:off x="7914967" y="2560792"/>
            <a:ext cx="1528917" cy="1289374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Smaller Middle Class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756A4CF-A19E-49D3-96F8-D63670BF57AD}"/>
              </a:ext>
            </a:extLst>
          </p:cNvPr>
          <p:cNvSpPr/>
          <p:nvPr/>
        </p:nvSpPr>
        <p:spPr>
          <a:xfrm>
            <a:off x="7914967" y="3935350"/>
            <a:ext cx="1528917" cy="1278194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Larger Middle Class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1F17AA-C54A-4BA0-918A-10CCC614F1A5}"/>
              </a:ext>
            </a:extLst>
          </p:cNvPr>
          <p:cNvSpPr txBox="1"/>
          <p:nvPr/>
        </p:nvSpPr>
        <p:spPr>
          <a:xfrm>
            <a:off x="3544524" y="67461"/>
            <a:ext cx="5102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pc="9" dirty="0">
                <a:solidFill>
                  <a:srgbClr val="0070C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Scenario Testing Structure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13A2F8-708F-408C-8E9B-19D4F69926B8}"/>
              </a:ext>
            </a:extLst>
          </p:cNvPr>
          <p:cNvSpPr txBox="1"/>
          <p:nvPr/>
        </p:nvSpPr>
        <p:spPr>
          <a:xfrm>
            <a:off x="3999085" y="4137254"/>
            <a:ext cx="3406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Increases the household’s income and budget that can be spent on transportation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3C4B71E-2FBC-41F6-A2CA-ACA9779CCC30}"/>
              </a:ext>
            </a:extLst>
          </p:cNvPr>
          <p:cNvSpPr/>
          <p:nvPr/>
        </p:nvSpPr>
        <p:spPr>
          <a:xfrm rot="10800000">
            <a:off x="7483297" y="4414253"/>
            <a:ext cx="275911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DD107-CBFB-49CF-B105-B18D488D70CD}"/>
              </a:ext>
            </a:extLst>
          </p:cNvPr>
          <p:cNvSpPr txBox="1"/>
          <p:nvPr/>
        </p:nvSpPr>
        <p:spPr>
          <a:xfrm>
            <a:off x="3544525" y="2655061"/>
            <a:ext cx="3825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Decrease the household budget and amount eligible to spend on transportation. Pushes people towards less expensive modes.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46E988E-7D82-4669-B6CC-C4FB74493823}"/>
              </a:ext>
            </a:extLst>
          </p:cNvPr>
          <p:cNvSpPr/>
          <p:nvPr/>
        </p:nvSpPr>
        <p:spPr>
          <a:xfrm rot="10800000">
            <a:off x="7459763" y="3048362"/>
            <a:ext cx="275911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22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37A8CE-2D62-4DF4-8B51-7199EE74CFEA}"/>
              </a:ext>
            </a:extLst>
          </p:cNvPr>
          <p:cNvSpPr/>
          <p:nvPr/>
        </p:nvSpPr>
        <p:spPr>
          <a:xfrm>
            <a:off x="1555957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 Use &amp; Community Design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88CF5D-1DA4-4F78-8948-E41884628DF8}"/>
              </a:ext>
            </a:extLst>
          </p:cNvPr>
          <p:cNvSpPr/>
          <p:nvPr/>
        </p:nvSpPr>
        <p:spPr>
          <a:xfrm>
            <a:off x="3138951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Bike &amp; Transit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E63045-3964-4941-AC3E-FC369472B43D}"/>
              </a:ext>
            </a:extLst>
          </p:cNvPr>
          <p:cNvSpPr/>
          <p:nvPr/>
        </p:nvSpPr>
        <p:spPr>
          <a:xfrm>
            <a:off x="4721944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Demand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6F8B81-B0E2-4425-A962-A58248E0A8FD}"/>
              </a:ext>
            </a:extLst>
          </p:cNvPr>
          <p:cNvSpPr/>
          <p:nvPr/>
        </p:nvSpPr>
        <p:spPr>
          <a:xfrm>
            <a:off x="6304936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0A1575-A24A-43E2-B23C-9C3ADACD87BF}"/>
              </a:ext>
            </a:extLst>
          </p:cNvPr>
          <p:cNvSpPr/>
          <p:nvPr/>
        </p:nvSpPr>
        <p:spPr>
          <a:xfrm>
            <a:off x="7887930" y="730776"/>
            <a:ext cx="1582994" cy="96226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1F476A-F6A9-412C-8157-274AE96FBD42}"/>
              </a:ext>
            </a:extLst>
          </p:cNvPr>
          <p:cNvSpPr/>
          <p:nvPr/>
        </p:nvSpPr>
        <p:spPr>
          <a:xfrm>
            <a:off x="9470924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Commercial Vehicles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770DDA-180D-436C-B1B8-132DE17B0809}"/>
              </a:ext>
            </a:extLst>
          </p:cNvPr>
          <p:cNvSpPr/>
          <p:nvPr/>
        </p:nvSpPr>
        <p:spPr>
          <a:xfrm>
            <a:off x="720215" y="1801195"/>
            <a:ext cx="707923" cy="688258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6D5ED4-7D4B-4699-8CCD-F9A3D5A6B3EC}"/>
              </a:ext>
            </a:extLst>
          </p:cNvPr>
          <p:cNvSpPr/>
          <p:nvPr/>
        </p:nvSpPr>
        <p:spPr>
          <a:xfrm>
            <a:off x="730047" y="2571972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BE328C-33A2-4EE2-8B46-A696F90C31AD}"/>
              </a:ext>
            </a:extLst>
          </p:cNvPr>
          <p:cNvSpPr/>
          <p:nvPr/>
        </p:nvSpPr>
        <p:spPr>
          <a:xfrm>
            <a:off x="720215" y="3932685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2BF055-D6ED-4627-AF00-DD1FF0EF4307}"/>
              </a:ext>
            </a:extLst>
          </p:cNvPr>
          <p:cNvSpPr/>
          <p:nvPr/>
        </p:nvSpPr>
        <p:spPr>
          <a:xfrm>
            <a:off x="730047" y="5293398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4" name="Title 10">
            <a:extLst>
              <a:ext uri="{FF2B5EF4-FFF2-40B4-BE49-F238E27FC236}">
                <a16:creationId xmlns:a16="http://schemas.microsoft.com/office/drawing/2014/main" id="{1BF8EDEE-82B2-47A2-A3A6-8F12DC3E97EE}"/>
              </a:ext>
            </a:extLst>
          </p:cNvPr>
          <p:cNvSpPr txBox="1">
            <a:spLocks/>
          </p:cNvSpPr>
          <p:nvPr/>
        </p:nvSpPr>
        <p:spPr>
          <a:xfrm rot="16200000">
            <a:off x="-280118" y="3798323"/>
            <a:ext cx="1215559" cy="5474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Levels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AECA07-6BDE-4F6C-9FC2-AD607B1D62F9}"/>
              </a:ext>
            </a:extLst>
          </p:cNvPr>
          <p:cNvSpPr/>
          <p:nvPr/>
        </p:nvSpPr>
        <p:spPr>
          <a:xfrm>
            <a:off x="1555957" y="1801195"/>
            <a:ext cx="9497961" cy="688258"/>
          </a:xfrm>
          <a:prstGeom prst="rect">
            <a:avLst/>
          </a:prstGeom>
          <a:solidFill>
            <a:srgbClr val="B1B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– no change from CCRPC’s Metropolitan Transportation Plan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7431AEC-AF09-4623-9726-E2C198FAD73D}"/>
              </a:ext>
            </a:extLst>
          </p:cNvPr>
          <p:cNvSpPr/>
          <p:nvPr/>
        </p:nvSpPr>
        <p:spPr>
          <a:xfrm>
            <a:off x="9521678" y="2566382"/>
            <a:ext cx="1528917" cy="1289374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Decreased cost of ride-hailing. Increase EVs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1F17AA-C54A-4BA0-918A-10CCC614F1A5}"/>
              </a:ext>
            </a:extLst>
          </p:cNvPr>
          <p:cNvSpPr txBox="1"/>
          <p:nvPr/>
        </p:nvSpPr>
        <p:spPr>
          <a:xfrm>
            <a:off x="3544524" y="67461"/>
            <a:ext cx="5102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pc="9" dirty="0">
                <a:solidFill>
                  <a:srgbClr val="0070C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Scenario Testing Structure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30BDAC-27A9-41CF-A448-2A9EF0A6702F}"/>
              </a:ext>
            </a:extLst>
          </p:cNvPr>
          <p:cNvSpPr txBox="1"/>
          <p:nvPr/>
        </p:nvSpPr>
        <p:spPr>
          <a:xfrm>
            <a:off x="3891776" y="2749404"/>
            <a:ext cx="518674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Service areas are also expanded for carshare and Ride-hailing (e.g., taxi’s, Uber, Lyft)</a:t>
            </a:r>
          </a:p>
          <a:p>
            <a:pPr algn="r">
              <a:spcBef>
                <a:spcPts val="600"/>
              </a:spcBef>
            </a:pPr>
            <a:r>
              <a:rPr lang="en-US" dirty="0"/>
              <a:t>95% of commercial vehicles are electric 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D69E1345-4E7D-48B6-A862-C7F0CCBDD3C3}"/>
              </a:ext>
            </a:extLst>
          </p:cNvPr>
          <p:cNvSpPr/>
          <p:nvPr/>
        </p:nvSpPr>
        <p:spPr>
          <a:xfrm rot="10800000">
            <a:off x="9098609" y="3026403"/>
            <a:ext cx="275911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86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37A8CE-2D62-4DF4-8B51-7199EE74CFEA}"/>
              </a:ext>
            </a:extLst>
          </p:cNvPr>
          <p:cNvSpPr/>
          <p:nvPr/>
        </p:nvSpPr>
        <p:spPr>
          <a:xfrm>
            <a:off x="1555957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 Use &amp; Community Design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88CF5D-1DA4-4F78-8948-E41884628DF8}"/>
              </a:ext>
            </a:extLst>
          </p:cNvPr>
          <p:cNvSpPr/>
          <p:nvPr/>
        </p:nvSpPr>
        <p:spPr>
          <a:xfrm>
            <a:off x="3138951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Bike &amp; Transit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E63045-3964-4941-AC3E-FC369472B43D}"/>
              </a:ext>
            </a:extLst>
          </p:cNvPr>
          <p:cNvSpPr/>
          <p:nvPr/>
        </p:nvSpPr>
        <p:spPr>
          <a:xfrm>
            <a:off x="4721944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Demand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6F8B81-B0E2-4425-A962-A58248E0A8FD}"/>
              </a:ext>
            </a:extLst>
          </p:cNvPr>
          <p:cNvSpPr/>
          <p:nvPr/>
        </p:nvSpPr>
        <p:spPr>
          <a:xfrm>
            <a:off x="6304936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0A1575-A24A-43E2-B23C-9C3ADACD87BF}"/>
              </a:ext>
            </a:extLst>
          </p:cNvPr>
          <p:cNvSpPr/>
          <p:nvPr/>
        </p:nvSpPr>
        <p:spPr>
          <a:xfrm>
            <a:off x="7887930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1F476A-F6A9-412C-8157-274AE96FBD42}"/>
              </a:ext>
            </a:extLst>
          </p:cNvPr>
          <p:cNvSpPr/>
          <p:nvPr/>
        </p:nvSpPr>
        <p:spPr>
          <a:xfrm>
            <a:off x="9470924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Commercial Vehicles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770DDA-180D-436C-B1B8-132DE17B0809}"/>
              </a:ext>
            </a:extLst>
          </p:cNvPr>
          <p:cNvSpPr/>
          <p:nvPr/>
        </p:nvSpPr>
        <p:spPr>
          <a:xfrm>
            <a:off x="720215" y="1801195"/>
            <a:ext cx="707923" cy="6882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6D5ED4-7D4B-4699-8CCD-F9A3D5A6B3EC}"/>
              </a:ext>
            </a:extLst>
          </p:cNvPr>
          <p:cNvSpPr/>
          <p:nvPr/>
        </p:nvSpPr>
        <p:spPr>
          <a:xfrm>
            <a:off x="730047" y="2571972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BE328C-33A2-4EE2-8B46-A696F90C31AD}"/>
              </a:ext>
            </a:extLst>
          </p:cNvPr>
          <p:cNvSpPr/>
          <p:nvPr/>
        </p:nvSpPr>
        <p:spPr>
          <a:xfrm>
            <a:off x="720215" y="3932685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2BF055-D6ED-4627-AF00-DD1FF0EF4307}"/>
              </a:ext>
            </a:extLst>
          </p:cNvPr>
          <p:cNvSpPr/>
          <p:nvPr/>
        </p:nvSpPr>
        <p:spPr>
          <a:xfrm>
            <a:off x="730047" y="5293398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4" name="Title 10">
            <a:extLst>
              <a:ext uri="{FF2B5EF4-FFF2-40B4-BE49-F238E27FC236}">
                <a16:creationId xmlns:a16="http://schemas.microsoft.com/office/drawing/2014/main" id="{1BF8EDEE-82B2-47A2-A3A6-8F12DC3E97EE}"/>
              </a:ext>
            </a:extLst>
          </p:cNvPr>
          <p:cNvSpPr txBox="1">
            <a:spLocks/>
          </p:cNvSpPr>
          <p:nvPr/>
        </p:nvSpPr>
        <p:spPr>
          <a:xfrm rot="16200000">
            <a:off x="-280118" y="3798323"/>
            <a:ext cx="1215559" cy="5474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Levels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AECA07-6BDE-4F6C-9FC2-AD607B1D62F9}"/>
              </a:ext>
            </a:extLst>
          </p:cNvPr>
          <p:cNvSpPr/>
          <p:nvPr/>
        </p:nvSpPr>
        <p:spPr>
          <a:xfrm>
            <a:off x="1555957" y="1801195"/>
            <a:ext cx="9497961" cy="688258"/>
          </a:xfrm>
          <a:prstGeom prst="rect">
            <a:avLst/>
          </a:prstGeom>
          <a:solidFill>
            <a:srgbClr val="B1B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– no change from CCRPC’s Metropolitan Transportation Plan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6298082-44E6-469A-B505-004F10B6423E}"/>
              </a:ext>
            </a:extLst>
          </p:cNvPr>
          <p:cNvSpPr/>
          <p:nvPr/>
        </p:nvSpPr>
        <p:spPr>
          <a:xfrm>
            <a:off x="1549011" y="2566575"/>
            <a:ext cx="1528917" cy="597207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 Use 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756071D-AD52-4E75-849F-6382D0B4E116}"/>
              </a:ext>
            </a:extLst>
          </p:cNvPr>
          <p:cNvSpPr/>
          <p:nvPr/>
        </p:nvSpPr>
        <p:spPr>
          <a:xfrm>
            <a:off x="1533833" y="3252959"/>
            <a:ext cx="1528917" cy="597207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Design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18763E0-4F71-49BC-BA23-DA5161880987}"/>
              </a:ext>
            </a:extLst>
          </p:cNvPr>
          <p:cNvSpPr/>
          <p:nvPr/>
        </p:nvSpPr>
        <p:spPr>
          <a:xfrm>
            <a:off x="3143866" y="2566220"/>
            <a:ext cx="1516624" cy="603166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 Bike Trips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8720576-2EDF-48DB-8DBD-09DE84CD20C0}"/>
              </a:ext>
            </a:extLst>
          </p:cNvPr>
          <p:cNvSpPr/>
          <p:nvPr/>
        </p:nvSpPr>
        <p:spPr>
          <a:xfrm>
            <a:off x="4748982" y="2567993"/>
            <a:ext cx="1528917" cy="597207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 TDM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493F28B-2F82-42A1-8FD5-8EE267EC62FA}"/>
              </a:ext>
            </a:extLst>
          </p:cNvPr>
          <p:cNvSpPr/>
          <p:nvPr/>
        </p:nvSpPr>
        <p:spPr>
          <a:xfrm>
            <a:off x="7914967" y="2560792"/>
            <a:ext cx="1528917" cy="1289374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Smaller Middle Class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D5AE17E-3593-40BD-8589-FD867A09B634}"/>
              </a:ext>
            </a:extLst>
          </p:cNvPr>
          <p:cNvSpPr/>
          <p:nvPr/>
        </p:nvSpPr>
        <p:spPr>
          <a:xfrm>
            <a:off x="6329517" y="2560792"/>
            <a:ext cx="1528917" cy="1289374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Carbon Tax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CD22517-8B30-46D1-A6F6-D1D5E1855B61}"/>
              </a:ext>
            </a:extLst>
          </p:cNvPr>
          <p:cNvSpPr/>
          <p:nvPr/>
        </p:nvSpPr>
        <p:spPr>
          <a:xfrm>
            <a:off x="3143865" y="3935350"/>
            <a:ext cx="1516624" cy="594542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 Bike Trips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7BF6860-9216-4DCE-9C81-09369F1DECE1}"/>
              </a:ext>
            </a:extLst>
          </p:cNvPr>
          <p:cNvSpPr/>
          <p:nvPr/>
        </p:nvSpPr>
        <p:spPr>
          <a:xfrm>
            <a:off x="3154314" y="3251254"/>
            <a:ext cx="1506176" cy="598912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 L2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510790D-D201-4A5E-8CE1-10258794147E}"/>
              </a:ext>
            </a:extLst>
          </p:cNvPr>
          <p:cNvSpPr/>
          <p:nvPr/>
        </p:nvSpPr>
        <p:spPr>
          <a:xfrm>
            <a:off x="3154312" y="4613672"/>
            <a:ext cx="1506177" cy="597207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 L3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406741C-D084-478F-B7AC-A9ED9A3B0B96}"/>
              </a:ext>
            </a:extLst>
          </p:cNvPr>
          <p:cNvSpPr/>
          <p:nvPr/>
        </p:nvSpPr>
        <p:spPr>
          <a:xfrm>
            <a:off x="4739148" y="3252958"/>
            <a:ext cx="1537887" cy="597207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Parking L2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756A4CF-A19E-49D3-96F8-D63670BF57AD}"/>
              </a:ext>
            </a:extLst>
          </p:cNvPr>
          <p:cNvSpPr/>
          <p:nvPr/>
        </p:nvSpPr>
        <p:spPr>
          <a:xfrm>
            <a:off x="7914967" y="3935350"/>
            <a:ext cx="1528917" cy="1278194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Larger Middle Class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86BA702-C1A4-4CEC-88E1-E2F7D920772E}"/>
              </a:ext>
            </a:extLst>
          </p:cNvPr>
          <p:cNvSpPr/>
          <p:nvPr/>
        </p:nvSpPr>
        <p:spPr>
          <a:xfrm>
            <a:off x="6343285" y="3932685"/>
            <a:ext cx="1490570" cy="1278194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 cost of fuel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7431AEC-AF09-4623-9726-E2C198FAD73D}"/>
              </a:ext>
            </a:extLst>
          </p:cNvPr>
          <p:cNvSpPr/>
          <p:nvPr/>
        </p:nvSpPr>
        <p:spPr>
          <a:xfrm>
            <a:off x="9521678" y="2566382"/>
            <a:ext cx="1528917" cy="1289374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Decreased cost of ride-hailing. Increase EVs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29ADCBF-9895-486C-A6A8-0B47DA4C0F19}"/>
              </a:ext>
            </a:extLst>
          </p:cNvPr>
          <p:cNvSpPr/>
          <p:nvPr/>
        </p:nvSpPr>
        <p:spPr>
          <a:xfrm>
            <a:off x="4742345" y="3928705"/>
            <a:ext cx="1528917" cy="597207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 TDM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3940F64-75D4-44D8-AEF7-23DAC93716D9}"/>
              </a:ext>
            </a:extLst>
          </p:cNvPr>
          <p:cNvSpPr/>
          <p:nvPr/>
        </p:nvSpPr>
        <p:spPr>
          <a:xfrm>
            <a:off x="4732511" y="4613670"/>
            <a:ext cx="1537887" cy="597207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Parking L3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1F17AA-C54A-4BA0-918A-10CCC614F1A5}"/>
              </a:ext>
            </a:extLst>
          </p:cNvPr>
          <p:cNvSpPr txBox="1"/>
          <p:nvPr/>
        </p:nvSpPr>
        <p:spPr>
          <a:xfrm>
            <a:off x="3544524" y="67461"/>
            <a:ext cx="5102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pc="9" dirty="0">
                <a:solidFill>
                  <a:srgbClr val="0070C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Scenario Testing Structure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F2A190-2EC4-4875-9292-41D8331F9938}"/>
              </a:ext>
            </a:extLst>
          </p:cNvPr>
          <p:cNvSpPr/>
          <p:nvPr/>
        </p:nvSpPr>
        <p:spPr>
          <a:xfrm>
            <a:off x="6327458" y="5291339"/>
            <a:ext cx="1528917" cy="1278194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Mileage-based Fee</a:t>
            </a:r>
          </a:p>
        </p:txBody>
      </p:sp>
    </p:spTree>
    <p:extLst>
      <p:ext uri="{BB962C8B-B14F-4D97-AF65-F5344CB8AC3E}">
        <p14:creationId xmlns:p14="http://schemas.microsoft.com/office/powerpoint/2010/main" val="1734303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01F5-2D78-465F-BB09-A20524E3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886" y="99542"/>
            <a:ext cx="10058400" cy="707854"/>
          </a:xfrm>
        </p:spPr>
        <p:txBody>
          <a:bodyPr/>
          <a:lstStyle/>
          <a:p>
            <a:r>
              <a:rPr lang="en-US" sz="3600" dirty="0"/>
              <a:t>Strategic Model Outputs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ED8176-DF39-4B48-8169-DEFDD792B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51" y="807396"/>
            <a:ext cx="8909097" cy="605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7680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DD96E4-35F2-4608-8B78-9630D9066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822" y="311155"/>
            <a:ext cx="10826885" cy="1143000"/>
          </a:xfrm>
        </p:spPr>
        <p:txBody>
          <a:bodyPr>
            <a:noAutofit/>
          </a:bodyPr>
          <a:lstStyle/>
          <a:p>
            <a:r>
              <a:rPr lang="en-US" sz="3600" dirty="0"/>
              <a:t>How is the Strategic Model Used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777534-11BA-42E3-9803-ED2674981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882" y="1924232"/>
            <a:ext cx="9991400" cy="4622613"/>
          </a:xfrm>
        </p:spPr>
        <p:txBody>
          <a:bodyPr/>
          <a:lstStyle/>
          <a:p>
            <a:pPr marL="918845" indent="-457200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262626"/>
                </a:solidFill>
              </a:rPr>
              <a:t>Not a prediction or forecast of the future</a:t>
            </a:r>
          </a:p>
          <a:p>
            <a:pPr marL="918845" indent="-457200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262626"/>
                </a:solidFill>
              </a:rPr>
              <a:t>If we want low VMT/GHG, what policy and investment options are most likely to get us there?</a:t>
            </a:r>
          </a:p>
          <a:p>
            <a:pPr marL="918845" indent="-457200">
              <a:spcBef>
                <a:spcPts val="600"/>
              </a:spcBef>
              <a:spcAft>
                <a:spcPts val="600"/>
              </a:spcAft>
            </a:pPr>
            <a:endParaRPr lang="en-US" sz="3600" dirty="0">
              <a:solidFill>
                <a:srgbClr val="262626"/>
              </a:solidFill>
            </a:endParaRPr>
          </a:p>
          <a:p>
            <a:pPr marL="682625" indent="-220345">
              <a:buFont typeface="Arial" panose="020B0604020202020204" pitchFamily="34" charset="0"/>
              <a:buChar char="•"/>
            </a:pPr>
            <a:endParaRPr lang="en-US" dirty="0">
              <a:solidFill>
                <a:srgbClr val="F48437"/>
              </a:solidFill>
            </a:endParaRPr>
          </a:p>
          <a:p>
            <a:pPr marL="682625" indent="-220345">
              <a:buFont typeface="Arial" panose="020B0604020202020204" pitchFamily="34" charset="0"/>
              <a:buChar char="•"/>
            </a:pPr>
            <a:endParaRPr lang="en-US" dirty="0">
              <a:solidFill>
                <a:srgbClr val="F48437"/>
              </a:solidFill>
            </a:endParaRPr>
          </a:p>
          <a:p>
            <a:pPr marL="11874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1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ar is lined up on the side of a road&#10;&#10;Description automatically generated">
            <a:extLst>
              <a:ext uri="{FF2B5EF4-FFF2-40B4-BE49-F238E27FC236}">
                <a16:creationId xmlns:a16="http://schemas.microsoft.com/office/drawing/2014/main" id="{F4ED81B1-2D57-48F8-8B49-6556E5A4FB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03"/>
          <a:stretch/>
        </p:blipFill>
        <p:spPr>
          <a:xfrm>
            <a:off x="0" y="0"/>
            <a:ext cx="12212684" cy="600739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D7C75F-2F50-41AF-8F1A-1AC9E94D202C}"/>
              </a:ext>
            </a:extLst>
          </p:cNvPr>
          <p:cNvSpPr/>
          <p:nvPr/>
        </p:nvSpPr>
        <p:spPr>
          <a:xfrm>
            <a:off x="0" y="0"/>
            <a:ext cx="12212684" cy="6007398"/>
          </a:xfrm>
          <a:prstGeom prst="roundRect">
            <a:avLst>
              <a:gd name="adj" fmla="val 0"/>
            </a:avLst>
          </a:prstGeom>
          <a:gradFill>
            <a:gsLst>
              <a:gs pos="1000">
                <a:srgbClr val="335883">
                  <a:alpha val="36000"/>
                </a:srgbClr>
              </a:gs>
              <a:gs pos="94000">
                <a:srgbClr val="33588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A74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26CB5E-10CA-492E-9EAB-A8DC4C792EAA}"/>
              </a:ext>
            </a:extLst>
          </p:cNvPr>
          <p:cNvSpPr/>
          <p:nvPr/>
        </p:nvSpPr>
        <p:spPr>
          <a:xfrm>
            <a:off x="0" y="6007398"/>
            <a:ext cx="12212684" cy="861237"/>
          </a:xfrm>
          <a:prstGeom prst="roundRect">
            <a:avLst>
              <a:gd name="adj" fmla="val 0"/>
            </a:avLst>
          </a:prstGeom>
          <a:solidFill>
            <a:srgbClr val="335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A74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85FBB3-AB8A-479C-A96A-8A79A8F5F001}"/>
              </a:ext>
            </a:extLst>
          </p:cNvPr>
          <p:cNvSpPr/>
          <p:nvPr/>
        </p:nvSpPr>
        <p:spPr>
          <a:xfrm>
            <a:off x="2721937" y="2775035"/>
            <a:ext cx="7578712" cy="1970064"/>
          </a:xfrm>
          <a:prstGeom prst="roundRect">
            <a:avLst>
              <a:gd name="adj" fmla="val 791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/>
          <a:lstStyle/>
          <a:p>
            <a:pPr algn="ctr">
              <a:lnSpc>
                <a:spcPts val="8500"/>
              </a:lnSpc>
              <a:spcBef>
                <a:spcPct val="20000"/>
              </a:spcBef>
              <a:buClr>
                <a:srgbClr val="595959"/>
              </a:buClr>
            </a:pPr>
            <a:r>
              <a:rPr lang="en-US" sz="6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Project Background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FCB522-2CFB-47EC-BB61-EE65DCDA0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3" y="5452864"/>
            <a:ext cx="2095324" cy="71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2479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01F5-2D78-465F-BB09-A20524E3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886" y="99542"/>
            <a:ext cx="10058400" cy="707854"/>
          </a:xfrm>
        </p:spPr>
        <p:txBody>
          <a:bodyPr/>
          <a:lstStyle/>
          <a:p>
            <a:r>
              <a:rPr lang="en-US" sz="3600" dirty="0"/>
              <a:t>Strategic Model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4E286-7C16-4E37-A9DA-039859A54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70" y="875105"/>
            <a:ext cx="9069059" cy="598289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F9AEDE-47EA-4D7A-90B8-17D946DCC0E1}"/>
              </a:ext>
            </a:extLst>
          </p:cNvPr>
          <p:cNvSpPr/>
          <p:nvPr/>
        </p:nvSpPr>
        <p:spPr>
          <a:xfrm>
            <a:off x="4053526" y="3941064"/>
            <a:ext cx="1951348" cy="1444752"/>
          </a:xfrm>
          <a:prstGeom prst="roundRect">
            <a:avLst/>
          </a:prstGeom>
          <a:noFill/>
          <a:ln w="57150">
            <a:solidFill>
              <a:srgbClr val="FF0000">
                <a:alpha val="50000"/>
              </a:srgbClr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44376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01F5-2D78-465F-BB09-A20524E3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8" y="284893"/>
            <a:ext cx="12179643" cy="707854"/>
          </a:xfrm>
        </p:spPr>
        <p:txBody>
          <a:bodyPr/>
          <a:lstStyle/>
          <a:p>
            <a:r>
              <a:rPr lang="en-US" sz="3600" dirty="0">
                <a:latin typeface="Segoe UI Semibold"/>
                <a:cs typeface="Segoe UI Semibold"/>
              </a:rPr>
              <a:t>Strategic Model Results – Low Vehicle Miles Traveled (VMT) Scenario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D87442-FC8C-43B6-9BE7-1B157050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08" y="1447523"/>
            <a:ext cx="10993384" cy="396295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365DFF-F3A1-4118-B41A-A28DFD90570A}"/>
              </a:ext>
            </a:extLst>
          </p:cNvPr>
          <p:cNvSpPr/>
          <p:nvPr/>
        </p:nvSpPr>
        <p:spPr>
          <a:xfrm>
            <a:off x="3602811" y="1912883"/>
            <a:ext cx="2493189" cy="1681655"/>
          </a:xfrm>
          <a:prstGeom prst="roundRect">
            <a:avLst/>
          </a:prstGeom>
          <a:noFill/>
          <a:ln w="57150">
            <a:solidFill>
              <a:srgbClr val="FF0000">
                <a:alpha val="50000"/>
              </a:srgbClr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56C36A-12CB-45FA-8647-5F0BBBE6E07E}"/>
              </a:ext>
            </a:extLst>
          </p:cNvPr>
          <p:cNvSpPr/>
          <p:nvPr/>
        </p:nvSpPr>
        <p:spPr>
          <a:xfrm>
            <a:off x="2190049" y="1475834"/>
            <a:ext cx="1304266" cy="399551"/>
          </a:xfrm>
          <a:prstGeom prst="roundRect">
            <a:avLst/>
          </a:prstGeom>
          <a:noFill/>
          <a:ln w="57150">
            <a:solidFill>
              <a:srgbClr val="FF0000">
                <a:alpha val="50000"/>
              </a:srgbClr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7301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37A8CE-2D62-4DF4-8B51-7199EE74CFEA}"/>
              </a:ext>
            </a:extLst>
          </p:cNvPr>
          <p:cNvSpPr/>
          <p:nvPr/>
        </p:nvSpPr>
        <p:spPr>
          <a:xfrm>
            <a:off x="1555957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 Use &amp; Community Design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88CF5D-1DA4-4F78-8948-E41884628DF8}"/>
              </a:ext>
            </a:extLst>
          </p:cNvPr>
          <p:cNvSpPr/>
          <p:nvPr/>
        </p:nvSpPr>
        <p:spPr>
          <a:xfrm>
            <a:off x="3138951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Bike &amp; Transit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E63045-3964-4941-AC3E-FC369472B43D}"/>
              </a:ext>
            </a:extLst>
          </p:cNvPr>
          <p:cNvSpPr/>
          <p:nvPr/>
        </p:nvSpPr>
        <p:spPr>
          <a:xfrm>
            <a:off x="4721944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Demand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6F8B81-B0E2-4425-A962-A58248E0A8FD}"/>
              </a:ext>
            </a:extLst>
          </p:cNvPr>
          <p:cNvSpPr/>
          <p:nvPr/>
        </p:nvSpPr>
        <p:spPr>
          <a:xfrm>
            <a:off x="6304936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0A1575-A24A-43E2-B23C-9C3ADACD87BF}"/>
              </a:ext>
            </a:extLst>
          </p:cNvPr>
          <p:cNvSpPr/>
          <p:nvPr/>
        </p:nvSpPr>
        <p:spPr>
          <a:xfrm>
            <a:off x="7887930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1F476A-F6A9-412C-8157-274AE96FBD42}"/>
              </a:ext>
            </a:extLst>
          </p:cNvPr>
          <p:cNvSpPr/>
          <p:nvPr/>
        </p:nvSpPr>
        <p:spPr>
          <a:xfrm>
            <a:off x="9470924" y="730776"/>
            <a:ext cx="1582994" cy="96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Commercial Vehicles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770DDA-180D-436C-B1B8-132DE17B0809}"/>
              </a:ext>
            </a:extLst>
          </p:cNvPr>
          <p:cNvSpPr/>
          <p:nvPr/>
        </p:nvSpPr>
        <p:spPr>
          <a:xfrm>
            <a:off x="720215" y="1801195"/>
            <a:ext cx="707923" cy="6882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6D5ED4-7D4B-4699-8CCD-F9A3D5A6B3EC}"/>
              </a:ext>
            </a:extLst>
          </p:cNvPr>
          <p:cNvSpPr/>
          <p:nvPr/>
        </p:nvSpPr>
        <p:spPr>
          <a:xfrm>
            <a:off x="730047" y="2571972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BE328C-33A2-4EE2-8B46-A696F90C31AD}"/>
              </a:ext>
            </a:extLst>
          </p:cNvPr>
          <p:cNvSpPr/>
          <p:nvPr/>
        </p:nvSpPr>
        <p:spPr>
          <a:xfrm>
            <a:off x="720215" y="3932685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2BF055-D6ED-4627-AF00-DD1FF0EF4307}"/>
              </a:ext>
            </a:extLst>
          </p:cNvPr>
          <p:cNvSpPr/>
          <p:nvPr/>
        </p:nvSpPr>
        <p:spPr>
          <a:xfrm>
            <a:off x="730047" y="5293398"/>
            <a:ext cx="707923" cy="1278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4" name="Title 10">
            <a:extLst>
              <a:ext uri="{FF2B5EF4-FFF2-40B4-BE49-F238E27FC236}">
                <a16:creationId xmlns:a16="http://schemas.microsoft.com/office/drawing/2014/main" id="{1BF8EDEE-82B2-47A2-A3A6-8F12DC3E97EE}"/>
              </a:ext>
            </a:extLst>
          </p:cNvPr>
          <p:cNvSpPr txBox="1">
            <a:spLocks/>
          </p:cNvSpPr>
          <p:nvPr/>
        </p:nvSpPr>
        <p:spPr>
          <a:xfrm rot="16200000">
            <a:off x="-280118" y="3798323"/>
            <a:ext cx="1215559" cy="5474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Levels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AECA07-6BDE-4F6C-9FC2-AD607B1D62F9}"/>
              </a:ext>
            </a:extLst>
          </p:cNvPr>
          <p:cNvSpPr/>
          <p:nvPr/>
        </p:nvSpPr>
        <p:spPr>
          <a:xfrm>
            <a:off x="1555957" y="1801195"/>
            <a:ext cx="9497961" cy="688258"/>
          </a:xfrm>
          <a:prstGeom prst="rect">
            <a:avLst/>
          </a:prstGeom>
          <a:solidFill>
            <a:srgbClr val="B1B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– no change from CCRPC’s Long Range Transportation Plan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CD22517-8B30-46D1-A6F6-D1D5E1855B61}"/>
              </a:ext>
            </a:extLst>
          </p:cNvPr>
          <p:cNvSpPr/>
          <p:nvPr/>
        </p:nvSpPr>
        <p:spPr>
          <a:xfrm>
            <a:off x="3143865" y="3935350"/>
            <a:ext cx="1516624" cy="594542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 Bike Trips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510790D-D201-4A5E-8CE1-10258794147E}"/>
              </a:ext>
            </a:extLst>
          </p:cNvPr>
          <p:cNvSpPr/>
          <p:nvPr/>
        </p:nvSpPr>
        <p:spPr>
          <a:xfrm>
            <a:off x="3154312" y="4613672"/>
            <a:ext cx="1506177" cy="597207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 L3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9E84A21-828A-4DFE-BC54-51524F26B96A}"/>
              </a:ext>
            </a:extLst>
          </p:cNvPr>
          <p:cNvSpPr/>
          <p:nvPr/>
        </p:nvSpPr>
        <p:spPr>
          <a:xfrm>
            <a:off x="6329517" y="5293398"/>
            <a:ext cx="1528917" cy="1278194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Mileage-based Fee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7431AEC-AF09-4623-9726-E2C198FAD73D}"/>
              </a:ext>
            </a:extLst>
          </p:cNvPr>
          <p:cNvSpPr/>
          <p:nvPr/>
        </p:nvSpPr>
        <p:spPr>
          <a:xfrm>
            <a:off x="9521678" y="2566382"/>
            <a:ext cx="1528917" cy="1289374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Increase EVs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29ADCBF-9895-486C-A6A8-0B47DA4C0F19}"/>
              </a:ext>
            </a:extLst>
          </p:cNvPr>
          <p:cNvSpPr/>
          <p:nvPr/>
        </p:nvSpPr>
        <p:spPr>
          <a:xfrm>
            <a:off x="4742345" y="3928705"/>
            <a:ext cx="1528917" cy="597207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 TDM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3940F64-75D4-44D8-AEF7-23DAC93716D9}"/>
              </a:ext>
            </a:extLst>
          </p:cNvPr>
          <p:cNvSpPr/>
          <p:nvPr/>
        </p:nvSpPr>
        <p:spPr>
          <a:xfrm>
            <a:off x="4732511" y="4613670"/>
            <a:ext cx="1537887" cy="597207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Parking L3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1F17AA-C54A-4BA0-918A-10CCC614F1A5}"/>
              </a:ext>
            </a:extLst>
          </p:cNvPr>
          <p:cNvSpPr txBox="1"/>
          <p:nvPr/>
        </p:nvSpPr>
        <p:spPr>
          <a:xfrm>
            <a:off x="1793984" y="108650"/>
            <a:ext cx="8604031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3200" spc="9" dirty="0">
                <a:solidFill>
                  <a:srgbClr val="0070C0"/>
                </a:solidFill>
                <a:latin typeface="Segoe UI Semibold"/>
                <a:cs typeface="Segoe UI Semibold"/>
              </a:rPr>
              <a:t>Low Vehicle Miles Traveled (VMT) Scenario</a:t>
            </a:r>
            <a:endParaRPr kumimoji="0" lang="en-US" sz="3200" b="0" i="0" u="none" strike="noStrike" kern="1200" cap="none" spc="9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E358288-CED2-4686-96FA-80610E9DFB8C}"/>
              </a:ext>
            </a:extLst>
          </p:cNvPr>
          <p:cNvSpPr/>
          <p:nvPr/>
        </p:nvSpPr>
        <p:spPr>
          <a:xfrm>
            <a:off x="1533833" y="3252959"/>
            <a:ext cx="1528917" cy="597207"/>
          </a:xfrm>
          <a:prstGeom prst="roundRect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Design</a:t>
            </a:r>
          </a:p>
        </p:txBody>
      </p:sp>
    </p:spTree>
    <p:extLst>
      <p:ext uri="{BB962C8B-B14F-4D97-AF65-F5344CB8AC3E}">
        <p14:creationId xmlns:p14="http://schemas.microsoft.com/office/powerpoint/2010/main" val="3419424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DD96E4-35F2-4608-8B78-9630D9066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88" y="344045"/>
            <a:ext cx="10826885" cy="1143000"/>
          </a:xfrm>
        </p:spPr>
        <p:txBody>
          <a:bodyPr>
            <a:noAutofit/>
          </a:bodyPr>
          <a:lstStyle/>
          <a:p>
            <a:r>
              <a:rPr lang="en-US" sz="3600" dirty="0"/>
              <a:t>Recommended Policies &amp; Investments to be included in Bundle 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777534-11BA-42E3-9803-ED2674981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730" y="1526348"/>
            <a:ext cx="7707351" cy="5013842"/>
          </a:xfrm>
        </p:spPr>
        <p:txBody>
          <a:bodyPr/>
          <a:lstStyle/>
          <a:p>
            <a:pPr marL="918845" indent="-45720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262626"/>
                </a:solidFill>
                <a:latin typeface="Segoe UI"/>
                <a:cs typeface="Segoe UI"/>
              </a:rPr>
              <a:t>Increase teleworking by 50%</a:t>
            </a:r>
            <a:endParaRPr lang="en-US" dirty="0">
              <a:solidFill>
                <a:srgbClr val="595959"/>
              </a:solidFill>
              <a:latin typeface="Segoe UI"/>
              <a:cs typeface="Segoe UI"/>
            </a:endParaRPr>
          </a:p>
          <a:p>
            <a:pPr marL="918845" indent="-45720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262626"/>
                </a:solidFill>
                <a:latin typeface="Segoe UI"/>
                <a:cs typeface="Segoe UI"/>
              </a:rPr>
              <a:t>MTP land use density (90% of Households in existing developed areas)</a:t>
            </a:r>
            <a:endParaRPr lang="en-US" dirty="0">
              <a:latin typeface="Segoe UI"/>
              <a:cs typeface="Segoe UI"/>
            </a:endParaRPr>
          </a:p>
          <a:p>
            <a:pPr marL="918845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262626"/>
                </a:solidFill>
              </a:rPr>
              <a:t>Double trips made by bike</a:t>
            </a:r>
          </a:p>
          <a:p>
            <a:pPr marL="918845" indent="-45720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262626"/>
                </a:solidFill>
              </a:rPr>
              <a:t>Triple transit services and improve frequencies</a:t>
            </a:r>
          </a:p>
          <a:p>
            <a:pPr marL="918845" indent="-45720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262626"/>
                </a:solidFill>
                <a:latin typeface="Segoe UI"/>
                <a:cs typeface="Segoe UI"/>
              </a:rPr>
              <a:t>Double participation in TDM programs and increase cost of parking</a:t>
            </a:r>
          </a:p>
          <a:p>
            <a:pPr marL="918845" indent="-45720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262626"/>
                </a:solidFill>
                <a:latin typeface="Segoe UI"/>
                <a:cs typeface="Segoe UI"/>
              </a:rPr>
              <a:t>Mileage-based fee (5 cents/mile)</a:t>
            </a:r>
          </a:p>
          <a:p>
            <a:pPr marL="461645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>
              <a:solidFill>
                <a:srgbClr val="262626"/>
              </a:solidFill>
            </a:endParaRPr>
          </a:p>
          <a:p>
            <a:pPr marL="682625" indent="-22034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62626"/>
              </a:solidFill>
            </a:endParaRPr>
          </a:p>
          <a:p>
            <a:pPr marL="682625" indent="-22034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62626"/>
              </a:solidFill>
            </a:endParaRPr>
          </a:p>
          <a:p>
            <a:pPr marL="682625" indent="-22034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62626"/>
              </a:solidFill>
            </a:endParaRPr>
          </a:p>
          <a:p>
            <a:pPr marL="682625" indent="-220345">
              <a:buFont typeface="Arial" panose="020B0604020202020204" pitchFamily="34" charset="0"/>
              <a:buChar char="•"/>
            </a:pPr>
            <a:endParaRPr lang="en-US" dirty="0">
              <a:solidFill>
                <a:srgbClr val="F48437"/>
              </a:solidFill>
            </a:endParaRPr>
          </a:p>
          <a:p>
            <a:pPr marL="682625" indent="-220345">
              <a:buFont typeface="Arial" panose="020B0604020202020204" pitchFamily="34" charset="0"/>
              <a:buChar char="•"/>
            </a:pPr>
            <a:endParaRPr lang="en-US" dirty="0">
              <a:solidFill>
                <a:srgbClr val="F48437"/>
              </a:solidFill>
            </a:endParaRPr>
          </a:p>
          <a:p>
            <a:pPr marL="118745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CAB44C-2626-49E3-8706-9B1ED7B36C30}"/>
              </a:ext>
            </a:extLst>
          </p:cNvPr>
          <p:cNvSpPr txBox="1"/>
          <p:nvPr/>
        </p:nvSpPr>
        <p:spPr>
          <a:xfrm>
            <a:off x="7897388" y="3031404"/>
            <a:ext cx="354638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262626"/>
                </a:solidFill>
                <a:latin typeface="Arial"/>
                <a:cs typeface="Arial"/>
              </a:rPr>
              <a:t>Total VMT reduction between 10% and 20%</a:t>
            </a:r>
            <a:endParaRPr lang="en-US" sz="32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73E7F3E-09C3-4E5D-8BAF-4E183512E9CC}"/>
              </a:ext>
            </a:extLst>
          </p:cNvPr>
          <p:cNvSpPr/>
          <p:nvPr/>
        </p:nvSpPr>
        <p:spPr>
          <a:xfrm>
            <a:off x="7774637" y="2979564"/>
            <a:ext cx="3667080" cy="1681655"/>
          </a:xfrm>
          <a:prstGeom prst="roundRect">
            <a:avLst/>
          </a:prstGeom>
          <a:noFill/>
          <a:ln w="57150">
            <a:solidFill>
              <a:srgbClr val="FF0000">
                <a:alpha val="50000"/>
              </a:srgbClr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77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DD96E4-35F2-4608-8B78-9630D9066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88" y="344045"/>
            <a:ext cx="10826885" cy="1143000"/>
          </a:xfrm>
        </p:spPr>
        <p:txBody>
          <a:bodyPr>
            <a:noAutofit/>
          </a:bodyPr>
          <a:lstStyle/>
          <a:p>
            <a:r>
              <a:rPr lang="en-US" sz="3600" dirty="0"/>
              <a:t>Public Feedback from Jan 26</a:t>
            </a:r>
            <a:r>
              <a:rPr lang="en-US" sz="3600" baseline="30000" dirty="0"/>
              <a:t>th</a:t>
            </a:r>
            <a:r>
              <a:rPr lang="en-US" sz="3600" dirty="0"/>
              <a:t> Public Meeting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777534-11BA-42E3-9803-ED2674981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8588" y="1683691"/>
            <a:ext cx="11049683" cy="5013842"/>
          </a:xfrm>
        </p:spPr>
        <p:txBody>
          <a:bodyPr/>
          <a:lstStyle/>
          <a:p>
            <a:pPr marL="805180" indent="-342900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rgbClr val="262626"/>
                </a:solidFill>
              </a:rPr>
              <a:t>Numerous questions on the inputs/data used for the Strategic Model; how the model was used; and interpretation of the outcomes</a:t>
            </a:r>
          </a:p>
          <a:p>
            <a:pPr marL="1262380" lvl="1" indent="-342900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262626"/>
                </a:solidFill>
              </a:rPr>
              <a:t>See the Meeting Notes and the Question &amp; Answer document on the Envision89 website (</a:t>
            </a:r>
            <a:r>
              <a:rPr lang="en-US" sz="2200" dirty="0">
                <a:solidFill>
                  <a:srgbClr val="262626"/>
                </a:solidFill>
                <a:hlinkClick r:id="rId3"/>
              </a:rPr>
              <a:t>https://envision89.com/public-process</a:t>
            </a:r>
            <a:r>
              <a:rPr lang="en-US" sz="2200" dirty="0">
                <a:solidFill>
                  <a:srgbClr val="262626"/>
                </a:solidFill>
              </a:rPr>
              <a:t>) </a:t>
            </a:r>
          </a:p>
          <a:p>
            <a:pPr marL="805180" indent="-342900"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rgbClr val="262626"/>
              </a:solidFill>
              <a:latin typeface="Segoe UI"/>
              <a:cs typeface="Segoe UI"/>
            </a:endParaRPr>
          </a:p>
          <a:p>
            <a:pPr marL="805180" indent="-342900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rgbClr val="262626"/>
                </a:solidFill>
                <a:latin typeface="Segoe UI"/>
                <a:cs typeface="Segoe UI"/>
              </a:rPr>
              <a:t>Public expressed thanks for this work &amp; attention given to climate-friendly infrastructure &amp; policies</a:t>
            </a:r>
          </a:p>
          <a:p>
            <a:pPr marL="805180" indent="-342900"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Segoe UI"/>
              <a:cs typeface="Segoe UI"/>
            </a:endParaRPr>
          </a:p>
          <a:p>
            <a:pPr marL="682625" indent="-22034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62626"/>
              </a:solidFill>
            </a:endParaRPr>
          </a:p>
          <a:p>
            <a:pPr marL="682625" indent="-220345">
              <a:buFont typeface="Arial" panose="020B0604020202020204" pitchFamily="34" charset="0"/>
              <a:buChar char="•"/>
            </a:pPr>
            <a:endParaRPr lang="en-US" dirty="0">
              <a:solidFill>
                <a:srgbClr val="F48437"/>
              </a:solidFill>
            </a:endParaRPr>
          </a:p>
          <a:p>
            <a:pPr marL="682625" indent="-220345">
              <a:buFont typeface="Arial" panose="020B0604020202020204" pitchFamily="34" charset="0"/>
              <a:buChar char="•"/>
            </a:pPr>
            <a:endParaRPr lang="en-US" dirty="0">
              <a:solidFill>
                <a:srgbClr val="F48437"/>
              </a:solidFill>
            </a:endParaRPr>
          </a:p>
          <a:p>
            <a:pPr marL="11874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10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375B9-DFF0-4CF1-8A26-B8404184A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826" y="490947"/>
            <a:ext cx="10874477" cy="1143000"/>
          </a:xfrm>
        </p:spPr>
        <p:txBody>
          <a:bodyPr/>
          <a:lstStyle/>
          <a:p>
            <a:r>
              <a:rPr lang="en-US" sz="3600" dirty="0">
                <a:latin typeface="Segoe UI Semibold"/>
                <a:cs typeface="Segoe UI Semibold"/>
              </a:rPr>
              <a:t>Advisory Committee Action on Bundle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965B4-6B0B-4108-9FE6-AB43808F3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07" y="1755058"/>
            <a:ext cx="10038736" cy="4611995"/>
          </a:xfrm>
        </p:spPr>
        <p:txBody>
          <a:bodyPr/>
          <a:lstStyle/>
          <a:p>
            <a:pPr marL="80518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cs typeface="Segoe UI"/>
              </a:rPr>
              <a:t>The I-89 Advisory Committee at their February 8th meeting voted unanimously to support further evaluation of the recommended policies and investments for Bundle 2</a:t>
            </a:r>
          </a:p>
        </p:txBody>
      </p:sp>
    </p:spTree>
    <p:extLst>
      <p:ext uri="{BB962C8B-B14F-4D97-AF65-F5344CB8AC3E}">
        <p14:creationId xmlns:p14="http://schemas.microsoft.com/office/powerpoint/2010/main" val="3168560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ar is lined up on the side of a road&#10;&#10;Description automatically generated">
            <a:extLst>
              <a:ext uri="{FF2B5EF4-FFF2-40B4-BE49-F238E27FC236}">
                <a16:creationId xmlns:a16="http://schemas.microsoft.com/office/drawing/2014/main" id="{F4ED81B1-2D57-48F8-8B49-6556E5A4FB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2684" cy="600739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D7C75F-2F50-41AF-8F1A-1AC9E94D202C}"/>
              </a:ext>
            </a:extLst>
          </p:cNvPr>
          <p:cNvSpPr/>
          <p:nvPr/>
        </p:nvSpPr>
        <p:spPr>
          <a:xfrm>
            <a:off x="-20684" y="164861"/>
            <a:ext cx="12212684" cy="6007398"/>
          </a:xfrm>
          <a:prstGeom prst="roundRect">
            <a:avLst>
              <a:gd name="adj" fmla="val 0"/>
            </a:avLst>
          </a:prstGeom>
          <a:gradFill>
            <a:gsLst>
              <a:gs pos="1000">
                <a:srgbClr val="335883">
                  <a:alpha val="36000"/>
                </a:srgbClr>
              </a:gs>
              <a:gs pos="94000">
                <a:srgbClr val="33588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AA7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26CB5E-10CA-492E-9EAB-A8DC4C792EAA}"/>
              </a:ext>
            </a:extLst>
          </p:cNvPr>
          <p:cNvSpPr/>
          <p:nvPr/>
        </p:nvSpPr>
        <p:spPr>
          <a:xfrm>
            <a:off x="0" y="6007398"/>
            <a:ext cx="12212684" cy="861237"/>
          </a:xfrm>
          <a:prstGeom prst="roundRect">
            <a:avLst>
              <a:gd name="adj" fmla="val 0"/>
            </a:avLst>
          </a:prstGeom>
          <a:solidFill>
            <a:srgbClr val="335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AA7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85FBB3-AB8A-479C-A96A-8A79A8F5F001}"/>
              </a:ext>
            </a:extLst>
          </p:cNvPr>
          <p:cNvSpPr/>
          <p:nvPr/>
        </p:nvSpPr>
        <p:spPr>
          <a:xfrm>
            <a:off x="2466032" y="2054693"/>
            <a:ext cx="7578712" cy="2517485"/>
          </a:xfrm>
          <a:prstGeom prst="roundRect">
            <a:avLst>
              <a:gd name="adj" fmla="val 791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 anchor="b" anchorCtr="0"/>
          <a:lstStyle/>
          <a:p>
            <a:pPr algn="ctr">
              <a:lnSpc>
                <a:spcPts val="8500"/>
              </a:lnSpc>
              <a:spcBef>
                <a:spcPct val="20000"/>
              </a:spcBef>
              <a:defRPr/>
            </a:pPr>
            <a:r>
              <a:rPr lang="en-US" sz="6000" dirty="0">
                <a:solidFill>
                  <a:schemeClr val="bg1"/>
                </a:solidFill>
                <a:latin typeface="Segoe UI Semibold"/>
                <a:cs typeface="Segoe UI Semibold"/>
              </a:rPr>
              <a:t>Next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/>
                <a:cs typeface="Segoe UI Semibold"/>
              </a:rPr>
              <a:t> Steps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FCB522-2CFB-47EC-BB61-EE65DCDA0A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13" y="5452864"/>
            <a:ext cx="2095324" cy="71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34557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A52B67-D4DE-4B67-AFC0-F38C4AF0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49" y="206546"/>
            <a:ext cx="10374283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I-89 Study Next Steps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30B44-D9CE-421E-852E-5E659CE42A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920" y="1349546"/>
            <a:ext cx="10815740" cy="5347996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Segoe UI"/>
                <a:cs typeface="Segoe UI"/>
              </a:rPr>
              <a:t>Use the relevant strategic model outputs and telework VMT reductions to develop the Bundle 2 travel demand model.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Segoe UI"/>
                <a:cs typeface="Segoe UI"/>
              </a:rPr>
              <a:t>Use Bundle 2 travel demand model as the base to run Bundle 3 (</a:t>
            </a:r>
            <a:r>
              <a:rPr lang="en-US" sz="2800" i="1" dirty="0">
                <a:solidFill>
                  <a:schemeClr val="tx1"/>
                </a:solidFill>
                <a:latin typeface="Segoe UI"/>
                <a:cs typeface="Segoe UI"/>
              </a:rPr>
              <a:t>Exit 14 DDI</a:t>
            </a:r>
            <a:r>
              <a:rPr lang="en-US" sz="2800" dirty="0">
                <a:solidFill>
                  <a:schemeClr val="tx1"/>
                </a:solidFill>
                <a:latin typeface="Segoe UI"/>
                <a:cs typeface="Segoe UI"/>
              </a:rPr>
              <a:t>), Bundle 4 (</a:t>
            </a:r>
            <a:r>
              <a:rPr lang="en-US" sz="2800" i="1" dirty="0">
                <a:solidFill>
                  <a:schemeClr val="tx1"/>
                </a:solidFill>
                <a:latin typeface="Segoe UI"/>
                <a:cs typeface="Segoe UI"/>
              </a:rPr>
              <a:t>Exits 14 DDI &amp; 13 SPDI</a:t>
            </a:r>
            <a:r>
              <a:rPr lang="en-US" sz="2800" dirty="0">
                <a:solidFill>
                  <a:schemeClr val="tx1"/>
                </a:solidFill>
                <a:latin typeface="Segoe UI"/>
                <a:cs typeface="Segoe UI"/>
              </a:rPr>
              <a:t>), and Bundle 5 (</a:t>
            </a:r>
            <a:r>
              <a:rPr lang="en-US" sz="2800" i="1" dirty="0">
                <a:solidFill>
                  <a:schemeClr val="tx1"/>
                </a:solidFill>
                <a:latin typeface="Segoe UI"/>
                <a:cs typeface="Segoe UI"/>
              </a:rPr>
              <a:t>Exits 14 DDI &amp; 12B</a:t>
            </a:r>
            <a:r>
              <a:rPr lang="en-US" sz="2800" dirty="0">
                <a:solidFill>
                  <a:schemeClr val="tx1"/>
                </a:solidFill>
                <a:latin typeface="Segoe UI"/>
                <a:cs typeface="Segoe UI"/>
              </a:rPr>
              <a:t>); I-89 mainline capacity will also be evaluated for all Bundles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Segoe UI"/>
                <a:cs typeface="Segoe UI"/>
              </a:rPr>
              <a:t>Next Public meeting: April/May to review results of all Bundles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Segoe UI"/>
                <a:cs typeface="Segoe UI"/>
              </a:rPr>
              <a:t>Next Advisory Committee in May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Segoe UI"/>
                <a:cs typeface="Segoe UI"/>
              </a:rPr>
              <a:t>Milton and Bolton Interchanges technical assessment report forthcoming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49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F960F3-B1A7-4F14-BA91-B745C72791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1" y="6124899"/>
            <a:ext cx="1690768" cy="58049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F9843A8-65B4-41BF-8E33-37A68F964967}"/>
              </a:ext>
            </a:extLst>
          </p:cNvPr>
          <p:cNvGrpSpPr/>
          <p:nvPr/>
        </p:nvGrpSpPr>
        <p:grpSpPr>
          <a:xfrm>
            <a:off x="334085" y="277893"/>
            <a:ext cx="6176755" cy="4085627"/>
            <a:chOff x="6770870" y="1222701"/>
            <a:chExt cx="5275926" cy="3724183"/>
          </a:xfrm>
        </p:grpSpPr>
        <p:pic>
          <p:nvPicPr>
            <p:cNvPr id="8" name="Picture 7" descr="A picture containing electronics, display&#10;&#10;Description automatically generated">
              <a:extLst>
                <a:ext uri="{FF2B5EF4-FFF2-40B4-BE49-F238E27FC236}">
                  <a16:creationId xmlns:a16="http://schemas.microsoft.com/office/drawing/2014/main" id="{C8E5BDFB-24C0-4B45-90EE-E34E4D730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70" y="1222701"/>
              <a:ext cx="5275926" cy="372418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835CBC-F589-4C16-809F-86CC5535DA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68519" y="1438417"/>
              <a:ext cx="4851776" cy="2735474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A11DFA2-97CC-4D86-B09D-B1C91817B0F8}"/>
              </a:ext>
            </a:extLst>
          </p:cNvPr>
          <p:cNvSpPr/>
          <p:nvPr/>
        </p:nvSpPr>
        <p:spPr>
          <a:xfrm>
            <a:off x="1115678" y="4594496"/>
            <a:ext cx="46135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33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Web: </a:t>
            </a:r>
            <a:r>
              <a:rPr lang="en-US" dirty="0">
                <a:solidFill>
                  <a:srgbClr val="00B0F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www.envision89.com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33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Twitter: </a:t>
            </a:r>
            <a:r>
              <a:rPr lang="en-US" dirty="0">
                <a:solidFill>
                  <a:srgbClr val="00B0F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@envision89</a:t>
            </a:r>
            <a:r>
              <a:rPr lang="en-US" sz="2400" dirty="0">
                <a:solidFill>
                  <a:srgbClr val="00B0F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lang="en-US" sz="2000" dirty="0">
              <a:solidFill>
                <a:srgbClr val="00B0F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ctr"/>
            <a:r>
              <a:rPr lang="en-US" b="1" dirty="0">
                <a:solidFill>
                  <a:srgbClr val="33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Facebook: </a:t>
            </a:r>
            <a:r>
              <a:rPr lang="en-US" dirty="0">
                <a:solidFill>
                  <a:srgbClr val="00B0F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Envision89</a:t>
            </a:r>
            <a:r>
              <a:rPr lang="en-US" sz="2400" dirty="0">
                <a:solidFill>
                  <a:srgbClr val="00B0F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lang="en-US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0DABA4-7027-46C1-A23F-41F312C83302}"/>
              </a:ext>
            </a:extLst>
          </p:cNvPr>
          <p:cNvGrpSpPr/>
          <p:nvPr/>
        </p:nvGrpSpPr>
        <p:grpSpPr>
          <a:xfrm>
            <a:off x="5781520" y="4053792"/>
            <a:ext cx="6176756" cy="2447370"/>
            <a:chOff x="5266642" y="4762500"/>
            <a:chExt cx="5219700" cy="178200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077862B-0038-4ABB-9036-C8BC3F36A86E}"/>
                </a:ext>
              </a:extLst>
            </p:cNvPr>
            <p:cNvSpPr/>
            <p:nvPr/>
          </p:nvSpPr>
          <p:spPr>
            <a:xfrm>
              <a:off x="5266642" y="4762500"/>
              <a:ext cx="5219700" cy="17820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60980B-FFE0-42D8-BD6A-C0F103F8F831}"/>
                </a:ext>
              </a:extLst>
            </p:cNvPr>
            <p:cNvSpPr txBox="1"/>
            <p:nvPr/>
          </p:nvSpPr>
          <p:spPr>
            <a:xfrm>
              <a:off x="6049682" y="4959325"/>
              <a:ext cx="4210992" cy="1193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Please reach out to us if you would have questions or comments.</a:t>
              </a:r>
            </a:p>
            <a:p>
              <a:pPr marL="285750" indent="-285750">
                <a:spcBef>
                  <a:spcPts val="12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Charlie Baker: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cbaker@ccrpcvt.org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Eleni Churchill: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echurchill@ccrpcvt.org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pPr algn="l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4" name="Graphic 13" descr="Lightbulb">
              <a:extLst>
                <a:ext uri="{FF2B5EF4-FFF2-40B4-BE49-F238E27FC236}">
                  <a16:creationId xmlns:a16="http://schemas.microsoft.com/office/drawing/2014/main" id="{53012404-94F3-4104-9D8C-4014D4CF8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52618" y="4912761"/>
              <a:ext cx="602247" cy="602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646310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2F66E0B-E474-4749-87C9-2F41225B05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6460" b="6460"/>
          <a:stretch/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D98FB4-1916-42D1-80B1-475429714A83}"/>
              </a:ext>
            </a:extLst>
          </p:cNvPr>
          <p:cNvSpPr/>
          <p:nvPr/>
        </p:nvSpPr>
        <p:spPr>
          <a:xfrm>
            <a:off x="6750996" y="2363821"/>
            <a:ext cx="1581636" cy="3667328"/>
          </a:xfrm>
          <a:prstGeom prst="rect">
            <a:avLst/>
          </a:prstGeom>
          <a:noFill/>
          <a:ln w="25400">
            <a:solidFill>
              <a:srgbClr val="29925D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1522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EFBC-0083-4345-94E9-01D2DFD2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19" y="204118"/>
            <a:ext cx="10058400" cy="497430"/>
          </a:xfrm>
        </p:spPr>
        <p:txBody>
          <a:bodyPr/>
          <a:lstStyle/>
          <a:p>
            <a:pPr marL="0"/>
            <a:r>
              <a:rPr lang="en-US" dirty="0"/>
              <a:t>Proposed I-89 Corridor Bundles (2050)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7715500-94C5-4393-B701-3AE51FD27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640715"/>
              </p:ext>
            </p:extLst>
          </p:nvPr>
        </p:nvGraphicFramePr>
        <p:xfrm>
          <a:off x="980129" y="810391"/>
          <a:ext cx="11091084" cy="5843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7325">
                  <a:extLst>
                    <a:ext uri="{9D8B030D-6E8A-4147-A177-3AD203B41FA5}">
                      <a16:colId xmlns:a16="http://schemas.microsoft.com/office/drawing/2014/main" val="335730668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171468730"/>
                    </a:ext>
                  </a:extLst>
                </a:gridCol>
                <a:gridCol w="1503786">
                  <a:extLst>
                    <a:ext uri="{9D8B030D-6E8A-4147-A177-3AD203B41FA5}">
                      <a16:colId xmlns:a16="http://schemas.microsoft.com/office/drawing/2014/main" val="2618703322"/>
                    </a:ext>
                  </a:extLst>
                </a:gridCol>
                <a:gridCol w="1090741">
                  <a:extLst>
                    <a:ext uri="{9D8B030D-6E8A-4147-A177-3AD203B41FA5}">
                      <a16:colId xmlns:a16="http://schemas.microsoft.com/office/drawing/2014/main" val="1092409616"/>
                    </a:ext>
                  </a:extLst>
                </a:gridCol>
                <a:gridCol w="1090741">
                  <a:extLst>
                    <a:ext uri="{9D8B030D-6E8A-4147-A177-3AD203B41FA5}">
                      <a16:colId xmlns:a16="http://schemas.microsoft.com/office/drawing/2014/main" val="4182515704"/>
                    </a:ext>
                  </a:extLst>
                </a:gridCol>
                <a:gridCol w="1090741">
                  <a:extLst>
                    <a:ext uri="{9D8B030D-6E8A-4147-A177-3AD203B41FA5}">
                      <a16:colId xmlns:a16="http://schemas.microsoft.com/office/drawing/2014/main" val="541066085"/>
                    </a:ext>
                  </a:extLst>
                </a:gridCol>
              </a:tblGrid>
              <a:tr h="100773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Investments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Bundle 1</a:t>
                      </a:r>
                    </a:p>
                    <a:p>
                      <a:pPr algn="ctr"/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 Build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Bundle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TDM / Bike/Ped / Transit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Bundle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Exit 14 DDI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Bundle 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Exit 13 SPDI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Bundle 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Exit 12B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57736516"/>
                  </a:ext>
                </a:extLst>
              </a:tr>
              <a:tr h="419844">
                <a:tc>
                  <a:txBody>
                    <a:bodyPr/>
                    <a:lstStyle/>
                    <a:p>
                      <a:r>
                        <a:rPr lang="en-US" sz="160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CCRPC MTP Investments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864334"/>
                  </a:ext>
                </a:extLst>
              </a:tr>
              <a:tr h="41984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Public Transit </a:t>
                      </a:r>
                      <a:r>
                        <a:rPr lang="en-US" sz="16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(new service, increased frequency,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9387454"/>
                  </a:ext>
                </a:extLst>
              </a:tr>
              <a:tr h="41984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Biking </a:t>
                      </a:r>
                      <a:r>
                        <a:rPr lang="en-US" sz="16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(lanes, paths, signals,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0995287"/>
                  </a:ext>
                </a:extLst>
              </a:tr>
              <a:tr h="41984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Walking </a:t>
                      </a:r>
                      <a:r>
                        <a:rPr lang="en-US" sz="16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(sidewalks, paths, crosswalks, signals,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1618945"/>
                  </a:ext>
                </a:extLst>
              </a:tr>
              <a:tr h="5906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Transportation Demand Management </a:t>
                      </a:r>
                      <a:r>
                        <a:rPr lang="en-US" sz="16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(park and ride lots, ridesharing, telecommuting, TMA,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5798708"/>
                  </a:ext>
                </a:extLst>
              </a:tr>
              <a:tr h="41984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Intelligent Transportation Systems </a:t>
                      </a:r>
                      <a:r>
                        <a:rPr lang="en-US" sz="16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(signage, signals,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9539339"/>
                  </a:ext>
                </a:extLst>
              </a:tr>
              <a:tr h="41984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Interchange Geometric &amp; Safety Enhancements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6638519"/>
                  </a:ext>
                </a:extLst>
              </a:tr>
              <a:tr h="41984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Exit 14 Diverging Diamond Interchange</a:t>
                      </a:r>
                    </a:p>
                  </a:txBody>
                  <a:tcPr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724666"/>
                  </a:ext>
                </a:extLst>
              </a:tr>
              <a:tr h="41984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Exit 13 Single Point Diamond Interchange</a:t>
                      </a:r>
                    </a:p>
                  </a:txBody>
                  <a:tcP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13852874"/>
                  </a:ext>
                </a:extLst>
              </a:tr>
              <a:tr h="41365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Exit 12B New 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531757"/>
                  </a:ext>
                </a:extLst>
              </a:tr>
              <a:tr h="41365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I-89 Third Lane (TBD)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?</a:t>
                      </a:r>
                      <a:endParaRPr lang="en-US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3434384"/>
                  </a:ext>
                </a:extLst>
              </a:tr>
            </a:tbl>
          </a:graphicData>
        </a:graphic>
      </p:graphicFrame>
      <p:sp>
        <p:nvSpPr>
          <p:cNvPr id="3" name="Left Brace 2">
            <a:extLst>
              <a:ext uri="{FF2B5EF4-FFF2-40B4-BE49-F238E27FC236}">
                <a16:creationId xmlns:a16="http://schemas.microsoft.com/office/drawing/2014/main" id="{302A7FDE-ABCB-43CA-9270-4047C8A0810E}"/>
              </a:ext>
            </a:extLst>
          </p:cNvPr>
          <p:cNvSpPr/>
          <p:nvPr/>
        </p:nvSpPr>
        <p:spPr>
          <a:xfrm>
            <a:off x="585688" y="1861185"/>
            <a:ext cx="348818" cy="35032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0C434A85-613F-4437-8117-09DC9F02E1E1}"/>
              </a:ext>
            </a:extLst>
          </p:cNvPr>
          <p:cNvSpPr/>
          <p:nvPr/>
        </p:nvSpPr>
        <p:spPr>
          <a:xfrm>
            <a:off x="602690" y="5419798"/>
            <a:ext cx="331816" cy="12340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D761F7-6EF9-4647-B415-CD1E19D41E1E}"/>
              </a:ext>
            </a:extLst>
          </p:cNvPr>
          <p:cNvSpPr txBox="1"/>
          <p:nvPr/>
        </p:nvSpPr>
        <p:spPr>
          <a:xfrm rot="16200000">
            <a:off x="-721353" y="3381987"/>
            <a:ext cx="214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Multimodal Operational Improvements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00CD20-1A8C-44C1-BBB8-2DB60C0DBDB7}"/>
              </a:ext>
            </a:extLst>
          </p:cNvPr>
          <p:cNvSpPr txBox="1"/>
          <p:nvPr/>
        </p:nvSpPr>
        <p:spPr>
          <a:xfrm rot="16200000">
            <a:off x="-461989" y="5898340"/>
            <a:ext cx="1610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Capacity Expansion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959999-8197-41C4-8AB4-70E39235D886}"/>
              </a:ext>
            </a:extLst>
          </p:cNvPr>
          <p:cNvSpPr/>
          <p:nvPr/>
        </p:nvSpPr>
        <p:spPr>
          <a:xfrm>
            <a:off x="934506" y="1861185"/>
            <a:ext cx="7849570" cy="2290191"/>
          </a:xfrm>
          <a:prstGeom prst="roundRect">
            <a:avLst>
              <a:gd name="adj" fmla="val 7841"/>
            </a:avLst>
          </a:prstGeom>
          <a:noFill/>
          <a:ln w="57150">
            <a:solidFill>
              <a:srgbClr val="FF0000">
                <a:alpha val="50000"/>
              </a:srgbClr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0976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ar is lined up on the side of a road&#10;&#10;Description automatically generated">
            <a:extLst>
              <a:ext uri="{FF2B5EF4-FFF2-40B4-BE49-F238E27FC236}">
                <a16:creationId xmlns:a16="http://schemas.microsoft.com/office/drawing/2014/main" id="{F4ED81B1-2D57-48F8-8B49-6556E5A4FB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03"/>
          <a:stretch/>
        </p:blipFill>
        <p:spPr>
          <a:xfrm>
            <a:off x="0" y="0"/>
            <a:ext cx="12212684" cy="600739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D7C75F-2F50-41AF-8F1A-1AC9E94D202C}"/>
              </a:ext>
            </a:extLst>
          </p:cNvPr>
          <p:cNvSpPr/>
          <p:nvPr/>
        </p:nvSpPr>
        <p:spPr>
          <a:xfrm>
            <a:off x="-10342" y="0"/>
            <a:ext cx="12212684" cy="6007398"/>
          </a:xfrm>
          <a:prstGeom prst="roundRect">
            <a:avLst>
              <a:gd name="adj" fmla="val 0"/>
            </a:avLst>
          </a:prstGeom>
          <a:gradFill>
            <a:gsLst>
              <a:gs pos="1000">
                <a:srgbClr val="335883">
                  <a:alpha val="36000"/>
                </a:srgbClr>
              </a:gs>
              <a:gs pos="94000">
                <a:srgbClr val="33588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A74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26CB5E-10CA-492E-9EAB-A8DC4C792EAA}"/>
              </a:ext>
            </a:extLst>
          </p:cNvPr>
          <p:cNvSpPr/>
          <p:nvPr/>
        </p:nvSpPr>
        <p:spPr>
          <a:xfrm>
            <a:off x="0" y="6007398"/>
            <a:ext cx="12212684" cy="861237"/>
          </a:xfrm>
          <a:prstGeom prst="roundRect">
            <a:avLst>
              <a:gd name="adj" fmla="val 0"/>
            </a:avLst>
          </a:prstGeom>
          <a:solidFill>
            <a:srgbClr val="335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A74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85FBB3-AB8A-479C-A96A-8A79A8F5F001}"/>
              </a:ext>
            </a:extLst>
          </p:cNvPr>
          <p:cNvSpPr/>
          <p:nvPr/>
        </p:nvSpPr>
        <p:spPr>
          <a:xfrm>
            <a:off x="1307749" y="1019175"/>
            <a:ext cx="10075501" cy="3249391"/>
          </a:xfrm>
          <a:prstGeom prst="roundRect">
            <a:avLst>
              <a:gd name="adj" fmla="val 791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/>
          <a:lstStyle/>
          <a:p>
            <a:pPr algn="ctr">
              <a:lnSpc>
                <a:spcPts val="8500"/>
              </a:lnSpc>
              <a:spcBef>
                <a:spcPct val="20000"/>
              </a:spcBef>
              <a:buClr>
                <a:srgbClr val="595959"/>
              </a:buClr>
            </a:pPr>
            <a:r>
              <a:rPr lang="en-US" sz="4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I-89 Transportation Demand Management (TDM) Focus Group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FCB522-2CFB-47EC-BB61-EE65DCDA0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2" y="5808998"/>
            <a:ext cx="2095324" cy="71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8389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0862CD-ED13-47F6-8EC2-DB3ABC5FE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I-89 TDM Focus Group Participants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4348F-2D11-47C3-9CEE-A0B7BD37862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numCol="2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Transportation Equity Coalition</a:t>
            </a:r>
            <a:r>
              <a:rPr lang="en-US" sz="2200" dirty="0"/>
              <a:t>: Jill Allen, Billy Miles, Kirsten Nielsen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VTrans</a:t>
            </a:r>
            <a:r>
              <a:rPr lang="en-US" sz="2200" dirty="0"/>
              <a:t>: Amy Bell, Dan Currier, Costa Pappis, Joe Segale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Town of Williston</a:t>
            </a:r>
            <a:r>
              <a:rPr lang="en-US" sz="2200" dirty="0"/>
              <a:t>: Matt Boulanger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City of South Burlington</a:t>
            </a:r>
            <a:r>
              <a:rPr lang="en-US" sz="2200" dirty="0"/>
              <a:t>: Justin Rabidoux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Green Mountain Transit</a:t>
            </a:r>
            <a:r>
              <a:rPr lang="en-US" sz="2200" dirty="0"/>
              <a:t>: Jamie Smith, Chris Damiani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Burlington Electric Department</a:t>
            </a:r>
            <a:r>
              <a:rPr lang="en-US" sz="2200" dirty="0"/>
              <a:t>: Jennifer Green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CATMA:</a:t>
            </a:r>
            <a:r>
              <a:rPr lang="en-US" sz="2200" dirty="0"/>
              <a:t> Sandy Thibault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Local Motion</a:t>
            </a:r>
            <a:r>
              <a:rPr lang="en-US" sz="2200" dirty="0"/>
              <a:t>: Jonathon Weber, Karen Yacos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Conservation Law Foundation</a:t>
            </a:r>
            <a:r>
              <a:rPr lang="en-US" sz="2200" dirty="0"/>
              <a:t>: Dale Azaria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Sustainable Transportation Vermont</a:t>
            </a:r>
            <a:r>
              <a:rPr lang="en-US" sz="2200" dirty="0"/>
              <a:t>:</a:t>
            </a:r>
            <a:r>
              <a:rPr lang="en-US" sz="2200" b="1" dirty="0"/>
              <a:t> </a:t>
            </a:r>
            <a:r>
              <a:rPr lang="en-US" sz="2200" dirty="0"/>
              <a:t>Jack Hanson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Staff</a:t>
            </a:r>
            <a:r>
              <a:rPr lang="en-US" sz="2200" dirty="0"/>
              <a:t>:</a:t>
            </a:r>
            <a:r>
              <a:rPr lang="en-US" sz="2200" b="1" dirty="0"/>
              <a:t> </a:t>
            </a:r>
            <a:r>
              <a:rPr lang="en-US" sz="2200" dirty="0"/>
              <a:t>CCRPC, RSG, VHB</a:t>
            </a:r>
          </a:p>
        </p:txBody>
      </p:sp>
    </p:spTree>
    <p:extLst>
      <p:ext uri="{BB962C8B-B14F-4D97-AF65-F5344CB8AC3E}">
        <p14:creationId xmlns:p14="http://schemas.microsoft.com/office/powerpoint/2010/main" val="1210087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0862CD-ED13-47F6-8EC2-DB3ABC5FE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I-89 Corridor TDM Focus Group Role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4348F-2D11-47C3-9CEE-A0B7BD3786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3021" y="1417639"/>
            <a:ext cx="11165957" cy="4450449"/>
          </a:xfrm>
        </p:spPr>
        <p:txBody>
          <a:bodyPr/>
          <a:lstStyle/>
          <a:p>
            <a:r>
              <a:rPr lang="en-US" sz="2800" dirty="0"/>
              <a:t>Assisted with defining Bundle 2</a:t>
            </a:r>
          </a:p>
          <a:p>
            <a:r>
              <a:rPr lang="en-US" sz="2800" dirty="0"/>
              <a:t>Acted as advisory committee for Strategic Model </a:t>
            </a:r>
          </a:p>
          <a:p>
            <a:r>
              <a:rPr lang="en-US" sz="2800" dirty="0"/>
              <a:t>Met three times to inform policies and investments to evaluate: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Where to apply policies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What assumptions and values should be tested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/>
              <a:t>Reviewed results of the Strategic Model and Telework evaluation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Provided direction on policies and investments to advance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2552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ar is lined up on the side of a road&#10;&#10;Description automatically generated">
            <a:extLst>
              <a:ext uri="{FF2B5EF4-FFF2-40B4-BE49-F238E27FC236}">
                <a16:creationId xmlns:a16="http://schemas.microsoft.com/office/drawing/2014/main" id="{F4ED81B1-2D57-48F8-8B49-6556E5A4FB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03"/>
          <a:stretch/>
        </p:blipFill>
        <p:spPr>
          <a:xfrm>
            <a:off x="0" y="0"/>
            <a:ext cx="12212684" cy="600739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D7C75F-2F50-41AF-8F1A-1AC9E94D202C}"/>
              </a:ext>
            </a:extLst>
          </p:cNvPr>
          <p:cNvSpPr/>
          <p:nvPr/>
        </p:nvSpPr>
        <p:spPr>
          <a:xfrm>
            <a:off x="-10342" y="0"/>
            <a:ext cx="12212684" cy="6007398"/>
          </a:xfrm>
          <a:prstGeom prst="roundRect">
            <a:avLst>
              <a:gd name="adj" fmla="val 0"/>
            </a:avLst>
          </a:prstGeom>
          <a:gradFill>
            <a:gsLst>
              <a:gs pos="1000">
                <a:srgbClr val="335883">
                  <a:alpha val="36000"/>
                </a:srgbClr>
              </a:gs>
              <a:gs pos="94000">
                <a:srgbClr val="33588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A74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26CB5E-10CA-492E-9EAB-A8DC4C792EAA}"/>
              </a:ext>
            </a:extLst>
          </p:cNvPr>
          <p:cNvSpPr/>
          <p:nvPr/>
        </p:nvSpPr>
        <p:spPr>
          <a:xfrm>
            <a:off x="0" y="6007398"/>
            <a:ext cx="12212684" cy="861237"/>
          </a:xfrm>
          <a:prstGeom prst="roundRect">
            <a:avLst>
              <a:gd name="adj" fmla="val 0"/>
            </a:avLst>
          </a:prstGeom>
          <a:solidFill>
            <a:srgbClr val="335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AA74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85FBB3-AB8A-479C-A96A-8A79A8F5F001}"/>
              </a:ext>
            </a:extLst>
          </p:cNvPr>
          <p:cNvSpPr/>
          <p:nvPr/>
        </p:nvSpPr>
        <p:spPr>
          <a:xfrm>
            <a:off x="1985596" y="3360286"/>
            <a:ext cx="8220808" cy="1162627"/>
          </a:xfrm>
          <a:prstGeom prst="roundRect">
            <a:avLst>
              <a:gd name="adj" fmla="val 791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/>
          <a:lstStyle/>
          <a:p>
            <a:pPr algn="ctr">
              <a:lnSpc>
                <a:spcPts val="8500"/>
              </a:lnSpc>
              <a:spcBef>
                <a:spcPct val="20000"/>
              </a:spcBef>
              <a:buClr>
                <a:srgbClr val="595959"/>
              </a:buClr>
            </a:pPr>
            <a:r>
              <a:rPr lang="en-US" sz="6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Telework Evaluation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FCB522-2CFB-47EC-BB61-EE65DCDA0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2" y="5808998"/>
            <a:ext cx="2095324" cy="71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19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itle and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  <a:tailEnd type="none"/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600" b="1" dirty="0" smtClean="0">
            <a:solidFill>
              <a:schemeClr val="tx1">
                <a:lumMod val="75000"/>
                <a:lumOff val="25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710A3E36-ADCA-420B-8732-14000F50E0C5}" vid="{F7972C76-77B3-4B70-B48A-60283D219FF9}"/>
    </a:ext>
  </a:extLst>
</a:theme>
</file>

<file path=ppt/theme/theme2.xml><?xml version="1.0" encoding="utf-8"?>
<a:theme xmlns:a="http://schemas.openxmlformats.org/drawingml/2006/main" name="1_Title and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875">
          <a:solidFill>
            <a:srgbClr val="FFFF00">
              <a:alpha val="50000"/>
            </a:srgbClr>
          </a:solidFill>
          <a:tailEnd type="none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600" b="1" dirty="0" smtClean="0">
            <a:solidFill>
              <a:schemeClr val="tx1">
                <a:lumMod val="75000"/>
                <a:lumOff val="25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710A3E36-ADCA-420B-8732-14000F50E0C5}" vid="{F7972C76-77B3-4B70-B48A-60283D219FF9}"/>
    </a:ext>
  </a:extLst>
</a:theme>
</file>

<file path=ppt/theme/theme3.xml><?xml version="1.0" encoding="utf-8"?>
<a:theme xmlns:a="http://schemas.openxmlformats.org/drawingml/2006/main" name="3_Title and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0" cap="flat">
          <a:solidFill>
            <a:schemeClr val="accent2">
              <a:lumMod val="75000"/>
              <a:alpha val="66000"/>
            </a:schemeClr>
          </a:solidFill>
          <a:tailEnd type="none"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1" dirty="0" smtClean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710A3E36-ADCA-420B-8732-14000F50E0C5}" vid="{F7972C76-77B3-4B70-B48A-60283D219FF9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5CEA3B0CD8CD4593C0555DF3BB0E2B" ma:contentTypeVersion="13" ma:contentTypeDescription="Create a new document." ma:contentTypeScope="" ma:versionID="7c9592dae555f1ffd62792bc50c9bb91">
  <xsd:schema xmlns:xsd="http://www.w3.org/2001/XMLSchema" xmlns:xs="http://www.w3.org/2001/XMLSchema" xmlns:p="http://schemas.microsoft.com/office/2006/metadata/properties" xmlns:ns2="8a5eb102-18c4-4157-a3da-db542acf896b" xmlns:ns3="a00bca4c-acc0-4710-a871-2b4ab80c0162" targetNamespace="http://schemas.microsoft.com/office/2006/metadata/properties" ma:root="true" ma:fieldsID="22bfff7b416406120429359a222690a4" ns2:_="" ns3:_="">
    <xsd:import namespace="8a5eb102-18c4-4157-a3da-db542acf896b"/>
    <xsd:import namespace="a00bca4c-acc0-4710-a871-2b4ab80c01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eb102-18c4-4157-a3da-db542acf8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0bca4c-acc0-4710-a871-2b4ab80c016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5096A3-1392-418D-8214-262550B6E7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42F8D2-FBBA-4CD7-AA0B-B3D92C565654}">
  <ds:schemaRefs>
    <ds:schemaRef ds:uri="8a5eb102-18c4-4157-a3da-db542acf896b"/>
    <ds:schemaRef ds:uri="a00bca4c-acc0-4710-a871-2b4ab80c01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VHB_PPT_Template_2019</Template>
  <TotalTime>78</TotalTime>
  <Words>1920</Words>
  <Application>Microsoft Office PowerPoint</Application>
  <PresentationFormat>Widescreen</PresentationFormat>
  <Paragraphs>428</Paragraphs>
  <Slides>38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Arial</vt:lpstr>
      <vt:lpstr>Calibri</vt:lpstr>
      <vt:lpstr>Calibri Light</vt:lpstr>
      <vt:lpstr>Courier New</vt:lpstr>
      <vt:lpstr>Lucida Grande</vt:lpstr>
      <vt:lpstr>Segoe UI</vt:lpstr>
      <vt:lpstr>Segoe UI Semibold</vt:lpstr>
      <vt:lpstr>Segoe UI Semilight</vt:lpstr>
      <vt:lpstr>Wingdings</vt:lpstr>
      <vt:lpstr>Title and content</vt:lpstr>
      <vt:lpstr>1_Title and content</vt:lpstr>
      <vt:lpstr>3_Title and content</vt:lpstr>
      <vt:lpstr>3_Custom Design</vt:lpstr>
      <vt:lpstr>PowerPoint Presentation</vt:lpstr>
      <vt:lpstr>Presentation Contents</vt:lpstr>
      <vt:lpstr>PowerPoint Presentation</vt:lpstr>
      <vt:lpstr>PowerPoint Presentation</vt:lpstr>
      <vt:lpstr>Proposed I-89 Corridor Bundles (2050)</vt:lpstr>
      <vt:lpstr>PowerPoint Presentation</vt:lpstr>
      <vt:lpstr>I-89 TDM Focus Group Participants</vt:lpstr>
      <vt:lpstr>I-89 Corridor TDM Focus Group Role</vt:lpstr>
      <vt:lpstr>PowerPoint Presentation</vt:lpstr>
      <vt:lpstr>Telework Evaluation Summary</vt:lpstr>
      <vt:lpstr>Job Category Mix in Study Area</vt:lpstr>
      <vt:lpstr>Greater Burlington Region: Commuter Travel Breakdown (Pre-pandemic)</vt:lpstr>
      <vt:lpstr>Possible VMT Reductions due to Teleworking</vt:lpstr>
      <vt:lpstr>PowerPoint Presentation</vt:lpstr>
      <vt:lpstr>Why a Strategic Model for Bundle 2?</vt:lpstr>
      <vt:lpstr>Summary of Strategic Model Process</vt:lpstr>
      <vt:lpstr>Strategic Model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Strategic Model Outputs</vt:lpstr>
      <vt:lpstr>How is the Strategic Model Used</vt:lpstr>
      <vt:lpstr>Strategic Model Results</vt:lpstr>
      <vt:lpstr>Strategic Model Results – Low Vehicle Miles Traveled (VMT) Scenario</vt:lpstr>
      <vt:lpstr>PowerPoint Presentation</vt:lpstr>
      <vt:lpstr>Recommended Policies &amp; Investments to be included in Bundle 2</vt:lpstr>
      <vt:lpstr>Public Feedback from Jan 26th Public Meeting</vt:lpstr>
      <vt:lpstr>Advisory Committee Action on Bundle 2</vt:lpstr>
      <vt:lpstr>PowerPoint Presentation</vt:lpstr>
      <vt:lpstr>I-89 Study Next Steps </vt:lpstr>
      <vt:lpstr>PowerPoint Presentation</vt:lpstr>
    </vt:vector>
  </TitlesOfParts>
  <Company>Vanasse Hangen Brustlin,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Saladino, David;Jon Slason;Eleni Churchill</dc:creator>
  <cp:lastModifiedBy>Charles Baker</cp:lastModifiedBy>
  <cp:revision>1</cp:revision>
  <cp:lastPrinted>2019-10-07T00:36:10Z</cp:lastPrinted>
  <dcterms:created xsi:type="dcterms:W3CDTF">2019-05-10T14:56:03Z</dcterms:created>
  <dcterms:modified xsi:type="dcterms:W3CDTF">2022-02-10T14:39:05Z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0x010100A45CEA3B0CD8CD4593C0555DF3BB0E2B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</Properties>
</file>