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7"/>
  </p:notesMasterIdLst>
  <p:sldIdLst>
    <p:sldId id="256" r:id="rId5"/>
    <p:sldId id="283" r:id="rId6"/>
    <p:sldId id="259" r:id="rId7"/>
    <p:sldId id="264" r:id="rId8"/>
    <p:sldId id="261" r:id="rId9"/>
    <p:sldId id="262" r:id="rId10"/>
    <p:sldId id="285" r:id="rId11"/>
    <p:sldId id="286" r:id="rId12"/>
    <p:sldId id="287" r:id="rId13"/>
    <p:sldId id="290" r:id="rId14"/>
    <p:sldId id="288"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0D70B-3C92-46F5-B433-74178D55D17E}" v="7" dt="2022-07-08T15:11:05.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46" autoAdjust="0"/>
  </p:normalViewPr>
  <p:slideViewPr>
    <p:cSldViewPr snapToGrid="0">
      <p:cViewPr varScale="1">
        <p:scale>
          <a:sx n="93" d="100"/>
          <a:sy n="93" d="100"/>
        </p:scale>
        <p:origin x="12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a Mahony" userId="d5a88564-9e46-4128-86b7-387dbce61214" providerId="ADAL" clId="{AAEE5CBC-EC3F-406F-9244-ED9D0935E7E8}"/>
    <pc:docChg chg="modSld">
      <pc:chgData name="Regina Mahony" userId="d5a88564-9e46-4128-86b7-387dbce61214" providerId="ADAL" clId="{AAEE5CBC-EC3F-406F-9244-ED9D0935E7E8}" dt="2022-07-08T16:31:57.424" v="4" actId="20577"/>
      <pc:docMkLst>
        <pc:docMk/>
      </pc:docMkLst>
      <pc:sldChg chg="modSp mod">
        <pc:chgData name="Regina Mahony" userId="d5a88564-9e46-4128-86b7-387dbce61214" providerId="ADAL" clId="{AAEE5CBC-EC3F-406F-9244-ED9D0935E7E8}" dt="2022-07-08T16:31:57.424" v="4" actId="20577"/>
        <pc:sldMkLst>
          <pc:docMk/>
          <pc:sldMk cId="3736937625" sldId="287"/>
        </pc:sldMkLst>
        <pc:spChg chg="mod">
          <ac:chgData name="Regina Mahony" userId="d5a88564-9e46-4128-86b7-387dbce61214" providerId="ADAL" clId="{AAEE5CBC-EC3F-406F-9244-ED9D0935E7E8}" dt="2022-07-08T16:31:57.424" v="4" actId="20577"/>
          <ac:spMkLst>
            <pc:docMk/>
            <pc:sldMk cId="3736937625" sldId="287"/>
            <ac:spMk id="3" creationId="{ABD0DA84-465B-873B-C3EF-B889A24FF1E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E26BE-0BFF-4727-BB4C-8B775035DB1B}"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F5BFFEFE-2F06-49A3-B274-98AF641C05AD}">
      <dgm:prSet/>
      <dgm:spPr/>
      <dgm:t>
        <a:bodyPr/>
        <a:lstStyle/>
        <a:p>
          <a:r>
            <a:rPr lang="en-US"/>
            <a:t>Outreach and Engagement</a:t>
          </a:r>
        </a:p>
      </dgm:t>
    </dgm:pt>
    <dgm:pt modelId="{BDD3A8D2-3B30-44E7-BDAA-74CD2E3EEA6C}" type="parTrans" cxnId="{579CC0A1-DF1A-460B-B34A-D8FC5101E57E}">
      <dgm:prSet/>
      <dgm:spPr/>
      <dgm:t>
        <a:bodyPr/>
        <a:lstStyle/>
        <a:p>
          <a:endParaRPr lang="en-US"/>
        </a:p>
      </dgm:t>
    </dgm:pt>
    <dgm:pt modelId="{AA650157-1728-401A-A97F-FE5EB568A3E4}" type="sibTrans" cxnId="{579CC0A1-DF1A-460B-B34A-D8FC5101E57E}">
      <dgm:prSet/>
      <dgm:spPr/>
      <dgm:t>
        <a:bodyPr/>
        <a:lstStyle/>
        <a:p>
          <a:endParaRPr lang="en-US"/>
        </a:p>
      </dgm:t>
    </dgm:pt>
    <dgm:pt modelId="{EA65FE29-AA52-4274-9353-06D700EED057}">
      <dgm:prSet/>
      <dgm:spPr/>
      <dgm:t>
        <a:bodyPr/>
        <a:lstStyle/>
        <a:p>
          <a:r>
            <a:rPr lang="en-US"/>
            <a:t>Workshop</a:t>
          </a:r>
        </a:p>
      </dgm:t>
    </dgm:pt>
    <dgm:pt modelId="{C73E3A6C-C73E-46B9-B723-73601B817206}" type="parTrans" cxnId="{FE8AA7EB-C1CE-4E97-B606-57DF480EF46B}">
      <dgm:prSet/>
      <dgm:spPr/>
      <dgm:t>
        <a:bodyPr/>
        <a:lstStyle/>
        <a:p>
          <a:endParaRPr lang="en-US"/>
        </a:p>
      </dgm:t>
    </dgm:pt>
    <dgm:pt modelId="{91CC3E81-A25E-4AD5-AEA9-E3B9909B5C0A}" type="sibTrans" cxnId="{FE8AA7EB-C1CE-4E97-B606-57DF480EF46B}">
      <dgm:prSet/>
      <dgm:spPr/>
      <dgm:t>
        <a:bodyPr/>
        <a:lstStyle/>
        <a:p>
          <a:endParaRPr lang="en-US"/>
        </a:p>
      </dgm:t>
    </dgm:pt>
    <dgm:pt modelId="{ADCBDCE9-7BB7-44C4-B5E0-29D9F9093C0C}">
      <dgm:prSet/>
      <dgm:spPr/>
      <dgm:t>
        <a:bodyPr/>
        <a:lstStyle/>
        <a:p>
          <a:r>
            <a:rPr lang="en-US"/>
            <a:t>Focus Groups</a:t>
          </a:r>
        </a:p>
      </dgm:t>
    </dgm:pt>
    <dgm:pt modelId="{E812EE8D-E734-4597-A8A3-C2A9DB336683}" type="parTrans" cxnId="{A5D001BB-D981-457C-9B04-A6ECF4203CF7}">
      <dgm:prSet/>
      <dgm:spPr/>
      <dgm:t>
        <a:bodyPr/>
        <a:lstStyle/>
        <a:p>
          <a:endParaRPr lang="en-US"/>
        </a:p>
      </dgm:t>
    </dgm:pt>
    <dgm:pt modelId="{1AA4D865-0009-4B63-9983-79E7711CC9DC}" type="sibTrans" cxnId="{A5D001BB-D981-457C-9B04-A6ECF4203CF7}">
      <dgm:prSet/>
      <dgm:spPr/>
      <dgm:t>
        <a:bodyPr/>
        <a:lstStyle/>
        <a:p>
          <a:endParaRPr lang="en-US"/>
        </a:p>
      </dgm:t>
    </dgm:pt>
    <dgm:pt modelId="{E3EB8070-043F-4BFD-A66F-693BAF27F681}">
      <dgm:prSet/>
      <dgm:spPr/>
      <dgm:t>
        <a:bodyPr/>
        <a:lstStyle/>
        <a:p>
          <a:r>
            <a:rPr lang="en-US"/>
            <a:t>Employer Survey</a:t>
          </a:r>
        </a:p>
      </dgm:t>
    </dgm:pt>
    <dgm:pt modelId="{116DBCAE-3652-44D2-8B85-6EBAA4B3AD2A}" type="parTrans" cxnId="{18A786C2-D22F-44E3-8FD2-D56FCC20316F}">
      <dgm:prSet/>
      <dgm:spPr/>
      <dgm:t>
        <a:bodyPr/>
        <a:lstStyle/>
        <a:p>
          <a:endParaRPr lang="en-US"/>
        </a:p>
      </dgm:t>
    </dgm:pt>
    <dgm:pt modelId="{8DB3B4E7-BA05-44F7-9125-567A58DFC0BA}" type="sibTrans" cxnId="{18A786C2-D22F-44E3-8FD2-D56FCC20316F}">
      <dgm:prSet/>
      <dgm:spPr/>
      <dgm:t>
        <a:bodyPr/>
        <a:lstStyle/>
        <a:p>
          <a:endParaRPr lang="en-US"/>
        </a:p>
      </dgm:t>
    </dgm:pt>
    <dgm:pt modelId="{CB662DA6-1E8E-4D6E-8A74-7FBD4766642A}">
      <dgm:prSet/>
      <dgm:spPr/>
      <dgm:t>
        <a:bodyPr/>
        <a:lstStyle/>
        <a:p>
          <a:r>
            <a:rPr lang="en-US"/>
            <a:t>Economic Profile </a:t>
          </a:r>
        </a:p>
      </dgm:t>
    </dgm:pt>
    <dgm:pt modelId="{B4F00850-8E0A-4E4B-BC4F-2AC1A22B7E6E}" type="parTrans" cxnId="{87436564-DDFD-4324-B97E-6340A32818D6}">
      <dgm:prSet/>
      <dgm:spPr/>
      <dgm:t>
        <a:bodyPr/>
        <a:lstStyle/>
        <a:p>
          <a:endParaRPr lang="en-US"/>
        </a:p>
      </dgm:t>
    </dgm:pt>
    <dgm:pt modelId="{83FC5845-3FDB-4982-A5AE-17422BEE7029}" type="sibTrans" cxnId="{87436564-DDFD-4324-B97E-6340A32818D6}">
      <dgm:prSet/>
      <dgm:spPr/>
      <dgm:t>
        <a:bodyPr/>
        <a:lstStyle/>
        <a:p>
          <a:endParaRPr lang="en-US"/>
        </a:p>
      </dgm:t>
    </dgm:pt>
    <dgm:pt modelId="{810E0244-292B-49E5-927C-800D6F42E08F}">
      <dgm:prSet/>
      <dgm:spPr/>
      <dgm:t>
        <a:bodyPr/>
        <a:lstStyle/>
        <a:p>
          <a:r>
            <a:rPr lang="en-US"/>
            <a:t>SWOT/SOAR</a:t>
          </a:r>
        </a:p>
      </dgm:t>
    </dgm:pt>
    <dgm:pt modelId="{57461F79-3E9D-44B6-A18F-D3865877A5BB}" type="parTrans" cxnId="{EE4DF643-1EDA-46D2-81D3-4F92ACD69E88}">
      <dgm:prSet/>
      <dgm:spPr/>
      <dgm:t>
        <a:bodyPr/>
        <a:lstStyle/>
        <a:p>
          <a:endParaRPr lang="en-US"/>
        </a:p>
      </dgm:t>
    </dgm:pt>
    <dgm:pt modelId="{8293F3B1-6DE1-4CDD-B2FF-276243ECFBDB}" type="sibTrans" cxnId="{EE4DF643-1EDA-46D2-81D3-4F92ACD69E88}">
      <dgm:prSet/>
      <dgm:spPr/>
      <dgm:t>
        <a:bodyPr/>
        <a:lstStyle/>
        <a:p>
          <a:endParaRPr lang="en-US"/>
        </a:p>
      </dgm:t>
    </dgm:pt>
    <dgm:pt modelId="{C0072F0A-71D2-4FB9-801B-C82D5C5B9420}">
      <dgm:prSet/>
      <dgm:spPr/>
      <dgm:t>
        <a:bodyPr/>
        <a:lstStyle/>
        <a:p>
          <a:r>
            <a:rPr lang="en-US" dirty="0"/>
            <a:t>Draft EDD Bylaws</a:t>
          </a:r>
        </a:p>
      </dgm:t>
    </dgm:pt>
    <dgm:pt modelId="{6CE8DA97-5E21-4D1B-8AF7-DFB49D0F1A08}" type="parTrans" cxnId="{8EFD0106-5667-4C24-9B0E-9FD58F51953C}">
      <dgm:prSet/>
      <dgm:spPr/>
      <dgm:t>
        <a:bodyPr/>
        <a:lstStyle/>
        <a:p>
          <a:endParaRPr lang="en-US"/>
        </a:p>
      </dgm:t>
    </dgm:pt>
    <dgm:pt modelId="{B84DF87E-6A00-4346-BA54-BC4FE51443F1}" type="sibTrans" cxnId="{8EFD0106-5667-4C24-9B0E-9FD58F51953C}">
      <dgm:prSet/>
      <dgm:spPr/>
      <dgm:t>
        <a:bodyPr/>
        <a:lstStyle/>
        <a:p>
          <a:endParaRPr lang="en-US"/>
        </a:p>
      </dgm:t>
    </dgm:pt>
    <dgm:pt modelId="{9BA8981D-40D5-47A5-ACF9-958C42B637A9}">
      <dgm:prSet/>
      <dgm:spPr/>
      <dgm:t>
        <a:bodyPr/>
        <a:lstStyle/>
        <a:p>
          <a:r>
            <a:rPr lang="en-US"/>
            <a:t>Draft CEDS</a:t>
          </a:r>
        </a:p>
      </dgm:t>
    </dgm:pt>
    <dgm:pt modelId="{41AD77E4-2C7E-4091-A61E-AAB3F67115E9}" type="parTrans" cxnId="{7B2BA201-0B6C-48A9-A7E8-032626C4EC70}">
      <dgm:prSet/>
      <dgm:spPr/>
      <dgm:t>
        <a:bodyPr/>
        <a:lstStyle/>
        <a:p>
          <a:endParaRPr lang="en-US"/>
        </a:p>
      </dgm:t>
    </dgm:pt>
    <dgm:pt modelId="{9930EBA0-0ECE-4031-9308-B3C0B4FE17D6}" type="sibTrans" cxnId="{7B2BA201-0B6C-48A9-A7E8-032626C4EC70}">
      <dgm:prSet/>
      <dgm:spPr/>
      <dgm:t>
        <a:bodyPr/>
        <a:lstStyle/>
        <a:p>
          <a:endParaRPr lang="en-US"/>
        </a:p>
      </dgm:t>
    </dgm:pt>
    <dgm:pt modelId="{A205F4B0-279A-4FB2-B4A8-B348F88ADBFE}" type="pres">
      <dgm:prSet presAssocID="{BB7E26BE-0BFF-4727-BB4C-8B775035DB1B}" presName="diagram" presStyleCnt="0">
        <dgm:presLayoutVars>
          <dgm:dir/>
          <dgm:resizeHandles val="exact"/>
        </dgm:presLayoutVars>
      </dgm:prSet>
      <dgm:spPr/>
    </dgm:pt>
    <dgm:pt modelId="{5F0620AF-5F63-49D5-AFC9-9A2AB5D721D8}" type="pres">
      <dgm:prSet presAssocID="{F5BFFEFE-2F06-49A3-B274-98AF641C05AD}" presName="node" presStyleLbl="node1" presStyleIdx="0" presStyleCnt="5">
        <dgm:presLayoutVars>
          <dgm:bulletEnabled val="1"/>
        </dgm:presLayoutVars>
      </dgm:prSet>
      <dgm:spPr/>
    </dgm:pt>
    <dgm:pt modelId="{C68B7E9D-2D7E-47E6-965F-8DBA5A1FB84D}" type="pres">
      <dgm:prSet presAssocID="{AA650157-1728-401A-A97F-FE5EB568A3E4}" presName="sibTrans" presStyleCnt="0"/>
      <dgm:spPr/>
    </dgm:pt>
    <dgm:pt modelId="{BC46F361-CFC9-4C40-BB9A-8998AAA125F0}" type="pres">
      <dgm:prSet presAssocID="{CB662DA6-1E8E-4D6E-8A74-7FBD4766642A}" presName="node" presStyleLbl="node1" presStyleIdx="1" presStyleCnt="5">
        <dgm:presLayoutVars>
          <dgm:bulletEnabled val="1"/>
        </dgm:presLayoutVars>
      </dgm:prSet>
      <dgm:spPr/>
    </dgm:pt>
    <dgm:pt modelId="{CB24DAA5-A8C6-4160-B91C-94D7BFEC3A67}" type="pres">
      <dgm:prSet presAssocID="{83FC5845-3FDB-4982-A5AE-17422BEE7029}" presName="sibTrans" presStyleCnt="0"/>
      <dgm:spPr/>
    </dgm:pt>
    <dgm:pt modelId="{C8B94C52-C11D-44D5-9982-CC6ED386EE48}" type="pres">
      <dgm:prSet presAssocID="{810E0244-292B-49E5-927C-800D6F42E08F}" presName="node" presStyleLbl="node1" presStyleIdx="2" presStyleCnt="5">
        <dgm:presLayoutVars>
          <dgm:bulletEnabled val="1"/>
        </dgm:presLayoutVars>
      </dgm:prSet>
      <dgm:spPr/>
    </dgm:pt>
    <dgm:pt modelId="{768959AA-0255-4961-BA7F-82D190A41D0E}" type="pres">
      <dgm:prSet presAssocID="{8293F3B1-6DE1-4CDD-B2FF-276243ECFBDB}" presName="sibTrans" presStyleCnt="0"/>
      <dgm:spPr/>
    </dgm:pt>
    <dgm:pt modelId="{44AF0B7D-3877-48AC-8786-D4E87ED96D10}" type="pres">
      <dgm:prSet presAssocID="{C0072F0A-71D2-4FB9-801B-C82D5C5B9420}" presName="node" presStyleLbl="node1" presStyleIdx="3" presStyleCnt="5">
        <dgm:presLayoutVars>
          <dgm:bulletEnabled val="1"/>
        </dgm:presLayoutVars>
      </dgm:prSet>
      <dgm:spPr/>
    </dgm:pt>
    <dgm:pt modelId="{B1684E04-52D9-4255-831F-EEFFA3250050}" type="pres">
      <dgm:prSet presAssocID="{B84DF87E-6A00-4346-BA54-BC4FE51443F1}" presName="sibTrans" presStyleCnt="0"/>
      <dgm:spPr/>
    </dgm:pt>
    <dgm:pt modelId="{CFC43C71-0B8D-42F5-B0EB-FD95D834C2FA}" type="pres">
      <dgm:prSet presAssocID="{9BA8981D-40D5-47A5-ACF9-958C42B637A9}" presName="node" presStyleLbl="node1" presStyleIdx="4" presStyleCnt="5">
        <dgm:presLayoutVars>
          <dgm:bulletEnabled val="1"/>
        </dgm:presLayoutVars>
      </dgm:prSet>
      <dgm:spPr/>
    </dgm:pt>
  </dgm:ptLst>
  <dgm:cxnLst>
    <dgm:cxn modelId="{7B2BA201-0B6C-48A9-A7E8-032626C4EC70}" srcId="{BB7E26BE-0BFF-4727-BB4C-8B775035DB1B}" destId="{9BA8981D-40D5-47A5-ACF9-958C42B637A9}" srcOrd="4" destOrd="0" parTransId="{41AD77E4-2C7E-4091-A61E-AAB3F67115E9}" sibTransId="{9930EBA0-0ECE-4031-9308-B3C0B4FE17D6}"/>
    <dgm:cxn modelId="{8EFD0106-5667-4C24-9B0E-9FD58F51953C}" srcId="{BB7E26BE-0BFF-4727-BB4C-8B775035DB1B}" destId="{C0072F0A-71D2-4FB9-801B-C82D5C5B9420}" srcOrd="3" destOrd="0" parTransId="{6CE8DA97-5E21-4D1B-8AF7-DFB49D0F1A08}" sibTransId="{B84DF87E-6A00-4346-BA54-BC4FE51443F1}"/>
    <dgm:cxn modelId="{1B544F12-9401-4FAF-8876-C6137CBA2846}" type="presOf" srcId="{C0072F0A-71D2-4FB9-801B-C82D5C5B9420}" destId="{44AF0B7D-3877-48AC-8786-D4E87ED96D10}" srcOrd="0" destOrd="0" presId="urn:microsoft.com/office/officeart/2005/8/layout/default"/>
    <dgm:cxn modelId="{D8CC1B1C-7383-4FA5-80DA-EE9671042983}" type="presOf" srcId="{F5BFFEFE-2F06-49A3-B274-98AF641C05AD}" destId="{5F0620AF-5F63-49D5-AFC9-9A2AB5D721D8}" srcOrd="0" destOrd="0" presId="urn:microsoft.com/office/officeart/2005/8/layout/default"/>
    <dgm:cxn modelId="{A51DFD2A-64D2-4060-80B8-05B98624CB11}" type="presOf" srcId="{CB662DA6-1E8E-4D6E-8A74-7FBD4766642A}" destId="{BC46F361-CFC9-4C40-BB9A-8998AAA125F0}" srcOrd="0" destOrd="0" presId="urn:microsoft.com/office/officeart/2005/8/layout/default"/>
    <dgm:cxn modelId="{3781C73E-B47B-4AF9-9923-56CCC31A75D0}" type="presOf" srcId="{ADCBDCE9-7BB7-44C4-B5E0-29D9F9093C0C}" destId="{5F0620AF-5F63-49D5-AFC9-9A2AB5D721D8}" srcOrd="0" destOrd="2" presId="urn:microsoft.com/office/officeart/2005/8/layout/default"/>
    <dgm:cxn modelId="{EE4DF643-1EDA-46D2-81D3-4F92ACD69E88}" srcId="{BB7E26BE-0BFF-4727-BB4C-8B775035DB1B}" destId="{810E0244-292B-49E5-927C-800D6F42E08F}" srcOrd="2" destOrd="0" parTransId="{57461F79-3E9D-44B6-A18F-D3865877A5BB}" sibTransId="{8293F3B1-6DE1-4CDD-B2FF-276243ECFBDB}"/>
    <dgm:cxn modelId="{87436564-DDFD-4324-B97E-6340A32818D6}" srcId="{BB7E26BE-0BFF-4727-BB4C-8B775035DB1B}" destId="{CB662DA6-1E8E-4D6E-8A74-7FBD4766642A}" srcOrd="1" destOrd="0" parTransId="{B4F00850-8E0A-4E4B-BC4F-2AC1A22B7E6E}" sibTransId="{83FC5845-3FDB-4982-A5AE-17422BEE7029}"/>
    <dgm:cxn modelId="{D88F7E65-E850-4F51-8CB0-6112EDE93809}" type="presOf" srcId="{EA65FE29-AA52-4274-9353-06D700EED057}" destId="{5F0620AF-5F63-49D5-AFC9-9A2AB5D721D8}" srcOrd="0" destOrd="1" presId="urn:microsoft.com/office/officeart/2005/8/layout/default"/>
    <dgm:cxn modelId="{1D176382-1A00-4620-84CF-CE3D00BD97F5}" type="presOf" srcId="{810E0244-292B-49E5-927C-800D6F42E08F}" destId="{C8B94C52-C11D-44D5-9982-CC6ED386EE48}" srcOrd="0" destOrd="0" presId="urn:microsoft.com/office/officeart/2005/8/layout/default"/>
    <dgm:cxn modelId="{A8A8789F-67CD-4BBB-A971-AF060EA0435C}" type="presOf" srcId="{9BA8981D-40D5-47A5-ACF9-958C42B637A9}" destId="{CFC43C71-0B8D-42F5-B0EB-FD95D834C2FA}" srcOrd="0" destOrd="0" presId="urn:microsoft.com/office/officeart/2005/8/layout/default"/>
    <dgm:cxn modelId="{579CC0A1-DF1A-460B-B34A-D8FC5101E57E}" srcId="{BB7E26BE-0BFF-4727-BB4C-8B775035DB1B}" destId="{F5BFFEFE-2F06-49A3-B274-98AF641C05AD}" srcOrd="0" destOrd="0" parTransId="{BDD3A8D2-3B30-44E7-BDAA-74CD2E3EEA6C}" sibTransId="{AA650157-1728-401A-A97F-FE5EB568A3E4}"/>
    <dgm:cxn modelId="{A5D001BB-D981-457C-9B04-A6ECF4203CF7}" srcId="{F5BFFEFE-2F06-49A3-B274-98AF641C05AD}" destId="{ADCBDCE9-7BB7-44C4-B5E0-29D9F9093C0C}" srcOrd="1" destOrd="0" parTransId="{E812EE8D-E734-4597-A8A3-C2A9DB336683}" sibTransId="{1AA4D865-0009-4B63-9983-79E7711CC9DC}"/>
    <dgm:cxn modelId="{18A786C2-D22F-44E3-8FD2-D56FCC20316F}" srcId="{F5BFFEFE-2F06-49A3-B274-98AF641C05AD}" destId="{E3EB8070-043F-4BFD-A66F-693BAF27F681}" srcOrd="2" destOrd="0" parTransId="{116DBCAE-3652-44D2-8B85-6EBAA4B3AD2A}" sibTransId="{8DB3B4E7-BA05-44F7-9125-567A58DFC0BA}"/>
    <dgm:cxn modelId="{2AB4E4CE-EFED-4CDB-B83E-FEF8E53C6C2D}" type="presOf" srcId="{E3EB8070-043F-4BFD-A66F-693BAF27F681}" destId="{5F0620AF-5F63-49D5-AFC9-9A2AB5D721D8}" srcOrd="0" destOrd="3" presId="urn:microsoft.com/office/officeart/2005/8/layout/default"/>
    <dgm:cxn modelId="{FE8AA7EB-C1CE-4E97-B606-57DF480EF46B}" srcId="{F5BFFEFE-2F06-49A3-B274-98AF641C05AD}" destId="{EA65FE29-AA52-4274-9353-06D700EED057}" srcOrd="0" destOrd="0" parTransId="{C73E3A6C-C73E-46B9-B723-73601B817206}" sibTransId="{91CC3E81-A25E-4AD5-AEA9-E3B9909B5C0A}"/>
    <dgm:cxn modelId="{846F65F2-6529-4684-8950-1E1D541C8AD5}" type="presOf" srcId="{BB7E26BE-0BFF-4727-BB4C-8B775035DB1B}" destId="{A205F4B0-279A-4FB2-B4A8-B348F88ADBFE}" srcOrd="0" destOrd="0" presId="urn:microsoft.com/office/officeart/2005/8/layout/default"/>
    <dgm:cxn modelId="{6E6112EB-A503-4439-9A7A-4034984BB658}" type="presParOf" srcId="{A205F4B0-279A-4FB2-B4A8-B348F88ADBFE}" destId="{5F0620AF-5F63-49D5-AFC9-9A2AB5D721D8}" srcOrd="0" destOrd="0" presId="urn:microsoft.com/office/officeart/2005/8/layout/default"/>
    <dgm:cxn modelId="{9B967D06-2888-4768-B381-A48A74A990B0}" type="presParOf" srcId="{A205F4B0-279A-4FB2-B4A8-B348F88ADBFE}" destId="{C68B7E9D-2D7E-47E6-965F-8DBA5A1FB84D}" srcOrd="1" destOrd="0" presId="urn:microsoft.com/office/officeart/2005/8/layout/default"/>
    <dgm:cxn modelId="{B9969A70-82CF-4F67-8C6C-85EC821000B6}" type="presParOf" srcId="{A205F4B0-279A-4FB2-B4A8-B348F88ADBFE}" destId="{BC46F361-CFC9-4C40-BB9A-8998AAA125F0}" srcOrd="2" destOrd="0" presId="urn:microsoft.com/office/officeart/2005/8/layout/default"/>
    <dgm:cxn modelId="{C7016593-DA28-45A2-9654-8183A1B7C912}" type="presParOf" srcId="{A205F4B0-279A-4FB2-B4A8-B348F88ADBFE}" destId="{CB24DAA5-A8C6-4160-B91C-94D7BFEC3A67}" srcOrd="3" destOrd="0" presId="urn:microsoft.com/office/officeart/2005/8/layout/default"/>
    <dgm:cxn modelId="{D0A5B8AE-4EB5-4646-A3A0-91CC3BA34DA6}" type="presParOf" srcId="{A205F4B0-279A-4FB2-B4A8-B348F88ADBFE}" destId="{C8B94C52-C11D-44D5-9982-CC6ED386EE48}" srcOrd="4" destOrd="0" presId="urn:microsoft.com/office/officeart/2005/8/layout/default"/>
    <dgm:cxn modelId="{3B93C060-7239-49FA-8189-1395ED140010}" type="presParOf" srcId="{A205F4B0-279A-4FB2-B4A8-B348F88ADBFE}" destId="{768959AA-0255-4961-BA7F-82D190A41D0E}" srcOrd="5" destOrd="0" presId="urn:microsoft.com/office/officeart/2005/8/layout/default"/>
    <dgm:cxn modelId="{98C46BCD-F1CC-4674-91BF-5FB1882A4C5F}" type="presParOf" srcId="{A205F4B0-279A-4FB2-B4A8-B348F88ADBFE}" destId="{44AF0B7D-3877-48AC-8786-D4E87ED96D10}" srcOrd="6" destOrd="0" presId="urn:microsoft.com/office/officeart/2005/8/layout/default"/>
    <dgm:cxn modelId="{D2102AE4-4798-490D-B55E-831DC504407A}" type="presParOf" srcId="{A205F4B0-279A-4FB2-B4A8-B348F88ADBFE}" destId="{B1684E04-52D9-4255-831F-EEFFA3250050}" srcOrd="7" destOrd="0" presId="urn:microsoft.com/office/officeart/2005/8/layout/default"/>
    <dgm:cxn modelId="{299DC948-4000-4AF0-BBFA-49F12915B3DC}" type="presParOf" srcId="{A205F4B0-279A-4FB2-B4A8-B348F88ADBFE}" destId="{CFC43C71-0B8D-42F5-B0EB-FD95D834C2F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620AF-5F63-49D5-AFC9-9A2AB5D721D8}">
      <dsp:nvSpPr>
        <dsp:cNvPr id="0" name=""/>
        <dsp:cNvSpPr/>
      </dsp:nvSpPr>
      <dsp:spPr>
        <a:xfrm>
          <a:off x="817484" y="3096"/>
          <a:ext cx="2408498" cy="144509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Outreach and Engagement</a:t>
          </a:r>
        </a:p>
        <a:p>
          <a:pPr marL="114300" lvl="1" indent="-114300" algn="l" defTabSz="666750">
            <a:lnSpc>
              <a:spcPct val="90000"/>
            </a:lnSpc>
            <a:spcBef>
              <a:spcPct val="0"/>
            </a:spcBef>
            <a:spcAft>
              <a:spcPct val="15000"/>
            </a:spcAft>
            <a:buChar char="•"/>
          </a:pPr>
          <a:r>
            <a:rPr lang="en-US" sz="1500" kern="1200"/>
            <a:t>Workshop</a:t>
          </a:r>
        </a:p>
        <a:p>
          <a:pPr marL="114300" lvl="1" indent="-114300" algn="l" defTabSz="666750">
            <a:lnSpc>
              <a:spcPct val="90000"/>
            </a:lnSpc>
            <a:spcBef>
              <a:spcPct val="0"/>
            </a:spcBef>
            <a:spcAft>
              <a:spcPct val="15000"/>
            </a:spcAft>
            <a:buChar char="•"/>
          </a:pPr>
          <a:r>
            <a:rPr lang="en-US" sz="1500" kern="1200"/>
            <a:t>Focus Groups</a:t>
          </a:r>
        </a:p>
        <a:p>
          <a:pPr marL="114300" lvl="1" indent="-114300" algn="l" defTabSz="666750">
            <a:lnSpc>
              <a:spcPct val="90000"/>
            </a:lnSpc>
            <a:spcBef>
              <a:spcPct val="0"/>
            </a:spcBef>
            <a:spcAft>
              <a:spcPct val="15000"/>
            </a:spcAft>
            <a:buChar char="•"/>
          </a:pPr>
          <a:r>
            <a:rPr lang="en-US" sz="1500" kern="1200"/>
            <a:t>Employer Survey</a:t>
          </a:r>
        </a:p>
      </dsp:txBody>
      <dsp:txXfrm>
        <a:off x="817484" y="3096"/>
        <a:ext cx="2408498" cy="1445098"/>
      </dsp:txXfrm>
    </dsp:sp>
    <dsp:sp modelId="{BC46F361-CFC9-4C40-BB9A-8998AAA125F0}">
      <dsp:nvSpPr>
        <dsp:cNvPr id="0" name=""/>
        <dsp:cNvSpPr/>
      </dsp:nvSpPr>
      <dsp:spPr>
        <a:xfrm>
          <a:off x="3466831" y="3096"/>
          <a:ext cx="2408498" cy="1445098"/>
        </a:xfrm>
        <a:prstGeom prst="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Economic Profile </a:t>
          </a:r>
        </a:p>
      </dsp:txBody>
      <dsp:txXfrm>
        <a:off x="3466831" y="3096"/>
        <a:ext cx="2408498" cy="1445098"/>
      </dsp:txXfrm>
    </dsp:sp>
    <dsp:sp modelId="{C8B94C52-C11D-44D5-9982-CC6ED386EE48}">
      <dsp:nvSpPr>
        <dsp:cNvPr id="0" name=""/>
        <dsp:cNvSpPr/>
      </dsp:nvSpPr>
      <dsp:spPr>
        <a:xfrm>
          <a:off x="817484" y="1689045"/>
          <a:ext cx="2408498" cy="1445098"/>
        </a:xfrm>
        <a:prstGeom prst="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SWOT/SOAR</a:t>
          </a:r>
        </a:p>
      </dsp:txBody>
      <dsp:txXfrm>
        <a:off x="817484" y="1689045"/>
        <a:ext cx="2408498" cy="1445098"/>
      </dsp:txXfrm>
    </dsp:sp>
    <dsp:sp modelId="{44AF0B7D-3877-48AC-8786-D4E87ED96D10}">
      <dsp:nvSpPr>
        <dsp:cNvPr id="0" name=""/>
        <dsp:cNvSpPr/>
      </dsp:nvSpPr>
      <dsp:spPr>
        <a:xfrm>
          <a:off x="3466831" y="1689045"/>
          <a:ext cx="2408498" cy="1445098"/>
        </a:xfrm>
        <a:prstGeom prst="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Draft EDD Bylaws</a:t>
          </a:r>
        </a:p>
      </dsp:txBody>
      <dsp:txXfrm>
        <a:off x="3466831" y="1689045"/>
        <a:ext cx="2408498" cy="1445098"/>
      </dsp:txXfrm>
    </dsp:sp>
    <dsp:sp modelId="{CFC43C71-0B8D-42F5-B0EB-FD95D834C2FA}">
      <dsp:nvSpPr>
        <dsp:cNvPr id="0" name=""/>
        <dsp:cNvSpPr/>
      </dsp:nvSpPr>
      <dsp:spPr>
        <a:xfrm>
          <a:off x="2142157" y="3374994"/>
          <a:ext cx="2408498" cy="1445098"/>
        </a:xfrm>
        <a:prstGeom prst="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Draft CEDS</a:t>
          </a:r>
        </a:p>
      </dsp:txBody>
      <dsp:txXfrm>
        <a:off x="2142157" y="3374994"/>
        <a:ext cx="2408498" cy="14450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BD386-FA98-4340-9B8E-66BC64EDD95E}" type="datetimeFigureOut">
              <a:rPr lang="en-US"/>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CC51-99FA-4DAD-B104-77F939C5BF23}" type="slidenum">
              <a:rPr lang="en-US"/>
              <a:t>‹#›</a:t>
            </a:fld>
            <a:endParaRPr lang="en-US"/>
          </a:p>
        </p:txBody>
      </p:sp>
    </p:spTree>
    <p:extLst>
      <p:ext uri="{BB962C8B-B14F-4D97-AF65-F5344CB8AC3E}">
        <p14:creationId xmlns:p14="http://schemas.microsoft.com/office/powerpoint/2010/main" val="84347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Association of Counties (NACO) describes economic resilience as ”a community’s ability to foresee, adapt to, and leverage changing conditions to their advantage.” </a:t>
            </a:r>
          </a:p>
          <a:p>
            <a:endParaRPr lang="en-US" dirty="0"/>
          </a:p>
          <a:p>
            <a:r>
              <a:rPr lang="en-US" dirty="0"/>
              <a:t>Similarly, the U.S. Economic Development Administration’s (EDA) Comprehensive Economic Development Strategy (CEDS) Content Guidelines note that resiliency has three primary attributes:</a:t>
            </a:r>
          </a:p>
          <a:p>
            <a:r>
              <a:rPr lang="en-US" dirty="0"/>
              <a:t>The ability to recover quickly from a shock;</a:t>
            </a:r>
          </a:p>
          <a:p>
            <a:r>
              <a:rPr lang="en-US" dirty="0"/>
              <a:t>The ability to withstand a shock; and </a:t>
            </a:r>
          </a:p>
          <a:p>
            <a:r>
              <a:rPr lang="en-US" dirty="0"/>
              <a:t>The ability to avoid the shock altogether</a:t>
            </a:r>
          </a:p>
        </p:txBody>
      </p:sp>
      <p:sp>
        <p:nvSpPr>
          <p:cNvPr id="4" name="Slide Number Placeholder 3"/>
          <p:cNvSpPr>
            <a:spLocks noGrp="1"/>
          </p:cNvSpPr>
          <p:nvPr>
            <p:ph type="sldNum" sz="quarter" idx="5"/>
          </p:nvPr>
        </p:nvSpPr>
        <p:spPr/>
        <p:txBody>
          <a:bodyPr/>
          <a:lstStyle/>
          <a:p>
            <a:fld id="{1BC3CC51-99FA-4DAD-B104-77F939C5BF23}" type="slidenum">
              <a:rPr lang="en-US" smtClean="0"/>
              <a:t>3</a:t>
            </a:fld>
            <a:endParaRPr lang="en-US"/>
          </a:p>
        </p:txBody>
      </p:sp>
    </p:spTree>
    <p:extLst>
      <p:ext uri="{BB962C8B-B14F-4D97-AF65-F5344CB8AC3E}">
        <p14:creationId xmlns:p14="http://schemas.microsoft.com/office/powerpoint/2010/main" val="40741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3CC51-99FA-4DAD-B104-77F939C5BF23}" type="slidenum">
              <a:rPr lang="en-US" smtClean="0"/>
              <a:t>4</a:t>
            </a:fld>
            <a:endParaRPr lang="en-US"/>
          </a:p>
        </p:txBody>
      </p:sp>
    </p:spTree>
    <p:extLst>
      <p:ext uri="{BB962C8B-B14F-4D97-AF65-F5344CB8AC3E}">
        <p14:creationId xmlns:p14="http://schemas.microsoft.com/office/powerpoint/2010/main" val="193588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000"/>
              </a:spcBef>
              <a:buNone/>
            </a:pPr>
            <a:r>
              <a:rPr lang="en-US" dirty="0"/>
              <a:t>EDA Funding Opportunities:</a:t>
            </a:r>
          </a:p>
          <a:p>
            <a:pPr lvl="1">
              <a:spcBef>
                <a:spcPts val="1000"/>
              </a:spcBef>
              <a:buNone/>
            </a:pPr>
            <a:endParaRPr lang="en-US" dirty="0"/>
          </a:p>
          <a:p>
            <a:pPr lvl="1">
              <a:spcBef>
                <a:spcPts val="1000"/>
              </a:spcBef>
              <a:buChar char="•"/>
            </a:pPr>
            <a:r>
              <a:rPr lang="en-US" dirty="0"/>
              <a:t>American Rescue Plan Act – TBD. Likely the following kids of projects:</a:t>
            </a:r>
            <a:endParaRPr lang="en-US" dirty="0">
              <a:cs typeface="Calibri"/>
            </a:endParaRPr>
          </a:p>
          <a:p>
            <a:pPr lvl="2">
              <a:spcBef>
                <a:spcPts val="1000"/>
              </a:spcBef>
              <a:buChar char="•"/>
            </a:pPr>
            <a:r>
              <a:rPr lang="en-US" dirty="0"/>
              <a:t>Preparation of economic development recovery and resiliency plans</a:t>
            </a:r>
            <a:endParaRPr lang="en-US" dirty="0">
              <a:cs typeface="Calibri"/>
            </a:endParaRPr>
          </a:p>
          <a:p>
            <a:pPr lvl="2">
              <a:spcBef>
                <a:spcPts val="1000"/>
              </a:spcBef>
              <a:buChar char="•"/>
            </a:pPr>
            <a:r>
              <a:rPr lang="en-US" dirty="0"/>
              <a:t>Construction of infrastructure that supports economic development</a:t>
            </a:r>
            <a:endParaRPr lang="en-US" dirty="0">
              <a:cs typeface="Calibri"/>
            </a:endParaRPr>
          </a:p>
          <a:p>
            <a:pPr lvl="2">
              <a:spcBef>
                <a:spcPts val="1000"/>
              </a:spcBef>
              <a:buChar char="•"/>
            </a:pPr>
            <a:r>
              <a:rPr lang="en-US" dirty="0"/>
              <a:t>Entrepreneurial programs and facilities</a:t>
            </a:r>
            <a:endParaRPr lang="en-US" dirty="0">
              <a:cs typeface="Calibri"/>
            </a:endParaRPr>
          </a:p>
          <a:p>
            <a:pPr lvl="2">
              <a:spcBef>
                <a:spcPts val="1000"/>
              </a:spcBef>
              <a:buChar char="•"/>
            </a:pPr>
            <a:r>
              <a:rPr lang="en-US" dirty="0"/>
              <a:t>Projects for communities to address pandemic-related economic losses in the tourism sector (25% of the funding will be directed for this purpose</a:t>
            </a:r>
            <a:endParaRPr lang="en-US" dirty="0">
              <a:cs typeface="Calibri"/>
            </a:endParaRPr>
          </a:p>
          <a:p>
            <a:pPr lvl="2">
              <a:spcBef>
                <a:spcPts val="1000"/>
              </a:spcBef>
              <a:buNone/>
            </a:pPr>
            <a:endParaRPr lang="en-US" dirty="0"/>
          </a:p>
          <a:p>
            <a:pPr lvl="1">
              <a:spcBef>
                <a:spcPts val="1000"/>
              </a:spcBef>
              <a:buChar char="•"/>
            </a:pPr>
            <a:r>
              <a:rPr lang="en-US" dirty="0"/>
              <a:t>Planning and Technical Assistance – “developing economic development plans and studies designed to build capacity and guide the economic prosperity and resiliency of an area or region.” </a:t>
            </a:r>
          </a:p>
          <a:p>
            <a:pPr lvl="1">
              <a:spcBef>
                <a:spcPts val="1000"/>
              </a:spcBef>
              <a:buChar char="•"/>
            </a:pPr>
            <a:endParaRPr lang="en-US" dirty="0">
              <a:cs typeface="Calibri"/>
            </a:endParaRPr>
          </a:p>
          <a:p>
            <a:pPr lvl="1">
              <a:spcBef>
                <a:spcPts val="1000"/>
              </a:spcBef>
              <a:buChar char="•"/>
            </a:pPr>
            <a:r>
              <a:rPr lang="en-US" dirty="0"/>
              <a:t>Public Works and Economic Adjustment Assistance – Planning or construction – projects that lead “to the creation and retention of jobs and increased private investment, advancing innovation, enhancing the manufacturing capacities of regions, providing workforce development opportunities, and growing ecosystems that attract foreign direct investment.”</a:t>
            </a:r>
            <a:endParaRPr lang="en-US" dirty="0">
              <a:cs typeface="Calibri"/>
            </a:endParaRPr>
          </a:p>
          <a:p>
            <a:pPr lvl="1">
              <a:spcBef>
                <a:spcPts val="1000"/>
              </a:spcBef>
              <a:buNone/>
            </a:pPr>
            <a:endParaRPr lang="en-US" dirty="0">
              <a:cs typeface="Calibri"/>
            </a:endParaRPr>
          </a:p>
          <a:p>
            <a:pPr lvl="1">
              <a:spcBef>
                <a:spcPts val="1000"/>
              </a:spcBef>
              <a:buChar char="•"/>
            </a:pPr>
            <a:r>
              <a:rPr lang="en-US" dirty="0"/>
              <a:t>Build to Scale (B2S) - to build regional economies through scalable startups.</a:t>
            </a:r>
            <a:endParaRPr lang="en-US" dirty="0">
              <a:cs typeface="Calibri"/>
            </a:endParaRPr>
          </a:p>
          <a:p>
            <a:pPr lvl="2">
              <a:spcBef>
                <a:spcPts val="1000"/>
              </a:spcBef>
              <a:buChar char="•"/>
            </a:pPr>
            <a:r>
              <a:rPr lang="en-US" dirty="0">
                <a:cs typeface="Calibri"/>
              </a:rPr>
              <a:t>Venture Challenge</a:t>
            </a:r>
          </a:p>
          <a:p>
            <a:pPr lvl="2">
              <a:spcBef>
                <a:spcPts val="1000"/>
              </a:spcBef>
              <a:buChar char="•"/>
            </a:pPr>
            <a:r>
              <a:rPr lang="en-US" dirty="0">
                <a:cs typeface="Calibri"/>
              </a:rPr>
              <a:t>Capital Challenge</a:t>
            </a:r>
          </a:p>
          <a:p>
            <a:pPr lvl="2">
              <a:spcBef>
                <a:spcPts val="1000"/>
              </a:spcBef>
              <a:buChar char="•"/>
            </a:pPr>
            <a:r>
              <a:rPr lang="en-US" dirty="0">
                <a:cs typeface="Calibri"/>
              </a:rPr>
              <a:t>Industry Challenge</a:t>
            </a:r>
          </a:p>
          <a:p>
            <a:pPr lvl="1">
              <a:spcBef>
                <a:spcPts val="1000"/>
              </a:spcBef>
              <a:buChar char="•"/>
            </a:pPr>
            <a:endParaRPr lang="en-US" dirty="0"/>
          </a:p>
          <a:p>
            <a:pPr lvl="1">
              <a:spcBef>
                <a:spcPts val="1000"/>
              </a:spcBef>
              <a:buChar char="•"/>
            </a:pPr>
            <a:r>
              <a:rPr lang="en-US" dirty="0"/>
              <a:t>Disaster Supplemental – Disaster resilience planning and related public and private infrastructure. </a:t>
            </a:r>
            <a:endParaRPr lang="en-US" dirty="0">
              <a:cs typeface="Calibri"/>
            </a:endParaRPr>
          </a:p>
        </p:txBody>
      </p:sp>
      <p:sp>
        <p:nvSpPr>
          <p:cNvPr id="4" name="Slide Number Placeholder 3"/>
          <p:cNvSpPr>
            <a:spLocks noGrp="1"/>
          </p:cNvSpPr>
          <p:nvPr>
            <p:ph type="sldNum" sz="quarter" idx="5"/>
          </p:nvPr>
        </p:nvSpPr>
        <p:spPr/>
        <p:txBody>
          <a:bodyPr/>
          <a:lstStyle/>
          <a:p>
            <a:fld id="{1BC3CC51-99FA-4DAD-B104-77F939C5BF23}" type="slidenum">
              <a:rPr lang="en-US"/>
              <a:t>5</a:t>
            </a:fld>
            <a:endParaRPr lang="en-US"/>
          </a:p>
        </p:txBody>
      </p:sp>
    </p:spTree>
    <p:extLst>
      <p:ext uri="{BB962C8B-B14F-4D97-AF65-F5344CB8AC3E}">
        <p14:creationId xmlns:p14="http://schemas.microsoft.com/office/powerpoint/2010/main" val="329295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C3CC51-99FA-4DAD-B104-77F939C5BF23}" type="slidenum">
              <a:rPr lang="en-US" smtClean="0"/>
              <a:t>6</a:t>
            </a:fld>
            <a:endParaRPr lang="en-US"/>
          </a:p>
        </p:txBody>
      </p:sp>
    </p:spTree>
    <p:extLst>
      <p:ext uri="{BB962C8B-B14F-4D97-AF65-F5344CB8AC3E}">
        <p14:creationId xmlns:p14="http://schemas.microsoft.com/office/powerpoint/2010/main" val="421312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3CC51-99FA-4DAD-B104-77F939C5BF23}" type="slidenum">
              <a:rPr lang="en-US" smtClean="0"/>
              <a:t>11</a:t>
            </a:fld>
            <a:endParaRPr lang="en-US"/>
          </a:p>
        </p:txBody>
      </p:sp>
    </p:spTree>
    <p:extLst>
      <p:ext uri="{BB962C8B-B14F-4D97-AF65-F5344CB8AC3E}">
        <p14:creationId xmlns:p14="http://schemas.microsoft.com/office/powerpoint/2010/main" val="407276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3CC51-99FA-4DAD-B104-77F939C5BF23}" type="slidenum">
              <a:rPr lang="en-US" smtClean="0"/>
              <a:t>12</a:t>
            </a:fld>
            <a:endParaRPr lang="en-US"/>
          </a:p>
        </p:txBody>
      </p:sp>
    </p:spTree>
    <p:extLst>
      <p:ext uri="{BB962C8B-B14F-4D97-AF65-F5344CB8AC3E}">
        <p14:creationId xmlns:p14="http://schemas.microsoft.com/office/powerpoint/2010/main" val="55420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280989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204596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101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210614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678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3813067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266149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227923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262561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E4F37-588C-4938-88CA-BF3277FE6F8C}"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409457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E4F37-588C-4938-88CA-BF3277FE6F8C}"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34642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E4F37-588C-4938-88CA-BF3277FE6F8C}"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312323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C0E4F37-588C-4938-88CA-BF3277FE6F8C}"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153442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E4F37-588C-4938-88CA-BF3277FE6F8C}"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391502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0E4F37-588C-4938-88CA-BF3277FE6F8C}"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616CC-2C4C-4E88-AA47-4C262BE8D7DA}" type="slidenum">
              <a:rPr lang="en-US" smtClean="0"/>
              <a:t>‹#›</a:t>
            </a:fld>
            <a:endParaRPr lang="en-US"/>
          </a:p>
        </p:txBody>
      </p:sp>
    </p:spTree>
    <p:extLst>
      <p:ext uri="{BB962C8B-B14F-4D97-AF65-F5344CB8AC3E}">
        <p14:creationId xmlns:p14="http://schemas.microsoft.com/office/powerpoint/2010/main" val="227541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616CC-2C4C-4E88-AA47-4C262BE8D7DA}" type="slidenum">
              <a:rPr lang="en-US" smtClean="0"/>
              <a:t>‹#›</a:t>
            </a:fld>
            <a:endParaRPr lang="en-US"/>
          </a:p>
        </p:txBody>
      </p:sp>
      <p:sp>
        <p:nvSpPr>
          <p:cNvPr id="5" name="Date Placeholder 4"/>
          <p:cNvSpPr>
            <a:spLocks noGrp="1"/>
          </p:cNvSpPr>
          <p:nvPr>
            <p:ph type="dt" sz="half" idx="10"/>
          </p:nvPr>
        </p:nvSpPr>
        <p:spPr/>
        <p:txBody>
          <a:bodyPr/>
          <a:lstStyle/>
          <a:p>
            <a:fld id="{6C0E4F37-588C-4938-88CA-BF3277FE6F8C}" type="datetimeFigureOut">
              <a:rPr lang="en-US" smtClean="0"/>
              <a:t>7/8/2022</a:t>
            </a:fld>
            <a:endParaRPr lang="en-US"/>
          </a:p>
        </p:txBody>
      </p:sp>
    </p:spTree>
    <p:extLst>
      <p:ext uri="{BB962C8B-B14F-4D97-AF65-F5344CB8AC3E}">
        <p14:creationId xmlns:p14="http://schemas.microsoft.com/office/powerpoint/2010/main" val="34954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0E4F37-588C-4938-88CA-BF3277FE6F8C}" type="datetimeFigureOut">
              <a:rPr lang="en-US" smtClean="0"/>
              <a:t>7/8/2022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D616CC-2C4C-4E88-AA47-4C262BE8D7DA}" type="slidenum">
              <a:rPr lang="en-US" smtClean="0"/>
              <a:t>‹#›</a:t>
            </a:fld>
            <a:endParaRPr lang="en-US"/>
          </a:p>
        </p:txBody>
      </p:sp>
    </p:spTree>
    <p:extLst>
      <p:ext uri="{BB962C8B-B14F-4D97-AF65-F5344CB8AC3E}">
        <p14:creationId xmlns:p14="http://schemas.microsoft.com/office/powerpoint/2010/main" val="32884870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crpc.civicomment.org/draft-west-central-vermont-ceds-june-17-2022" TargetMode="External"/><Relationship Id="rId2" Type="http://schemas.openxmlformats.org/officeDocument/2006/relationships/hyperlink" Target="https://www.westcentralvt.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info@westcentralvt.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EA9B-0B42-4FEF-B4FE-B288A54CB413}"/>
              </a:ext>
            </a:extLst>
          </p:cNvPr>
          <p:cNvSpPr>
            <a:spLocks noGrp="1"/>
          </p:cNvSpPr>
          <p:nvPr>
            <p:ph type="ctrTitle"/>
          </p:nvPr>
        </p:nvSpPr>
        <p:spPr>
          <a:xfrm>
            <a:off x="1507067" y="1592877"/>
            <a:ext cx="7766936" cy="1646302"/>
          </a:xfrm>
        </p:spPr>
        <p:txBody>
          <a:bodyPr/>
          <a:lstStyle/>
          <a:p>
            <a:r>
              <a:rPr lang="en-US">
                <a:solidFill>
                  <a:srgbClr val="17406D"/>
                </a:solidFill>
                <a:latin typeface="Century Gothic" panose="020B0502020202020204" pitchFamily="34" charset="0"/>
              </a:rPr>
              <a:t>West Central Vermont</a:t>
            </a:r>
          </a:p>
        </p:txBody>
      </p:sp>
      <p:sp>
        <p:nvSpPr>
          <p:cNvPr id="3" name="Subtitle 2">
            <a:extLst>
              <a:ext uri="{FF2B5EF4-FFF2-40B4-BE49-F238E27FC236}">
                <a16:creationId xmlns:a16="http://schemas.microsoft.com/office/drawing/2014/main" id="{54276023-C843-453F-B2DA-E6A65CB54532}"/>
              </a:ext>
            </a:extLst>
          </p:cNvPr>
          <p:cNvSpPr>
            <a:spLocks noGrp="1"/>
          </p:cNvSpPr>
          <p:nvPr>
            <p:ph type="subTitle" idx="1"/>
          </p:nvPr>
        </p:nvSpPr>
        <p:spPr>
          <a:xfrm>
            <a:off x="1507067" y="3239176"/>
            <a:ext cx="7766936" cy="2177776"/>
          </a:xfrm>
        </p:spPr>
        <p:txBody>
          <a:bodyPr>
            <a:normAutofit/>
          </a:bodyPr>
          <a:lstStyle/>
          <a:p>
            <a:r>
              <a:rPr lang="en-US" dirty="0">
                <a:latin typeface="Quire Sans" panose="020B0502040400020003" pitchFamily="34" charset="0"/>
                <a:cs typeface="Quire Sans" panose="020B0502040400020003" pitchFamily="34" charset="0"/>
              </a:rPr>
              <a:t>Comprehensive Economic Development Strategy (CEDS)</a:t>
            </a:r>
          </a:p>
          <a:p>
            <a:endParaRPr lang="en-US" dirty="0">
              <a:latin typeface="Quire Sans" panose="020B0502040400020003" pitchFamily="34" charset="0"/>
              <a:cs typeface="Quire Sans" panose="020B0502040400020003" pitchFamily="34" charset="0"/>
            </a:endParaRPr>
          </a:p>
          <a:p>
            <a:r>
              <a:rPr lang="en-US" dirty="0">
                <a:latin typeface="Quire Sans" panose="020B0502040400020003" pitchFamily="34" charset="0"/>
                <a:cs typeface="Quire Sans" panose="020B0502040400020003" pitchFamily="34" charset="0"/>
              </a:rPr>
              <a:t> </a:t>
            </a:r>
          </a:p>
        </p:txBody>
      </p:sp>
    </p:spTree>
    <p:extLst>
      <p:ext uri="{BB962C8B-B14F-4D97-AF65-F5344CB8AC3E}">
        <p14:creationId xmlns:p14="http://schemas.microsoft.com/office/powerpoint/2010/main" val="354934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7E0B-095D-2AC2-2291-BC205E6EDB02}"/>
              </a:ext>
            </a:extLst>
          </p:cNvPr>
          <p:cNvSpPr>
            <a:spLocks noGrp="1"/>
          </p:cNvSpPr>
          <p:nvPr>
            <p:ph type="title"/>
          </p:nvPr>
        </p:nvSpPr>
        <p:spPr>
          <a:xfrm>
            <a:off x="677334" y="609600"/>
            <a:ext cx="8596668" cy="762000"/>
          </a:xfrm>
        </p:spPr>
        <p:txBody>
          <a:bodyPr/>
          <a:lstStyle/>
          <a:p>
            <a:r>
              <a:rPr kumimoji="0" lang="en-US" sz="3600" b="0" i="0" u="none" strike="noStrike" kern="1200" cap="none" spc="0" normalizeH="0" baseline="0" noProof="0" dirty="0">
                <a:ln>
                  <a:noFill/>
                </a:ln>
                <a:solidFill>
                  <a:srgbClr val="17406D"/>
                </a:solidFill>
                <a:effectLst/>
                <a:uLnTx/>
                <a:uFillTx/>
                <a:latin typeface="Century Gothic" panose="020B0502020202020204" pitchFamily="34" charset="0"/>
                <a:ea typeface="+mj-ea"/>
                <a:cs typeface="+mj-cs"/>
              </a:rPr>
              <a:t>CEDS – Key Findings</a:t>
            </a:r>
            <a:endParaRPr lang="en-US" dirty="0"/>
          </a:p>
        </p:txBody>
      </p:sp>
      <p:sp>
        <p:nvSpPr>
          <p:cNvPr id="3" name="Content Placeholder 2">
            <a:extLst>
              <a:ext uri="{FF2B5EF4-FFF2-40B4-BE49-F238E27FC236}">
                <a16:creationId xmlns:a16="http://schemas.microsoft.com/office/drawing/2014/main" id="{ABD0DA84-465B-873B-C3EF-B889A24FF1E7}"/>
              </a:ext>
            </a:extLst>
          </p:cNvPr>
          <p:cNvSpPr>
            <a:spLocks noGrp="1"/>
          </p:cNvSpPr>
          <p:nvPr>
            <p:ph idx="1"/>
          </p:nvPr>
        </p:nvSpPr>
        <p:spPr>
          <a:xfrm>
            <a:off x="677334" y="1371600"/>
            <a:ext cx="8596668" cy="5166359"/>
          </a:xfrm>
        </p:spPr>
        <p:txBody>
          <a:bodyPr>
            <a:normAutofit/>
          </a:bodyPr>
          <a:lstStyle/>
          <a:p>
            <a:r>
              <a:rPr lang="en-US" dirty="0"/>
              <a:t>The West Central Vermont Region is not immune to economic inequity that exists in the rest of Vermont and the country.</a:t>
            </a:r>
          </a:p>
          <a:p>
            <a:pPr lvl="1"/>
            <a:r>
              <a:rPr lang="en-US" dirty="0"/>
              <a:t>Gender wage gap</a:t>
            </a:r>
          </a:p>
          <a:p>
            <a:pPr lvl="1"/>
            <a:r>
              <a:rPr lang="en-US" dirty="0"/>
              <a:t>Gaps between White residents and BIPOC residents in education attainment, income, and homeownership rates all exceed national averages</a:t>
            </a:r>
          </a:p>
          <a:p>
            <a:pPr marL="457200" lvl="1" indent="0">
              <a:buNone/>
            </a:pPr>
            <a:endParaRPr lang="en-US" dirty="0"/>
          </a:p>
          <a:p>
            <a:r>
              <a:rPr lang="en-US" dirty="0"/>
              <a:t>Investing in infrastructure in areas planned for growth is a regional priority. </a:t>
            </a:r>
          </a:p>
          <a:p>
            <a:pPr lvl="1"/>
            <a:r>
              <a:rPr lang="en-US" dirty="0"/>
              <a:t>Supports economic development, but also housing and essential services</a:t>
            </a:r>
          </a:p>
          <a:p>
            <a:endParaRPr lang="en-US" dirty="0"/>
          </a:p>
          <a:p>
            <a:endParaRPr lang="en-US" dirty="0"/>
          </a:p>
        </p:txBody>
      </p:sp>
    </p:spTree>
    <p:extLst>
      <p:ext uri="{BB962C8B-B14F-4D97-AF65-F5344CB8AC3E}">
        <p14:creationId xmlns:p14="http://schemas.microsoft.com/office/powerpoint/2010/main" val="325819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557E0B-095D-2AC2-2291-BC205E6EDB02}"/>
              </a:ext>
            </a:extLst>
          </p:cNvPr>
          <p:cNvSpPr>
            <a:spLocks noGrp="1"/>
          </p:cNvSpPr>
          <p:nvPr>
            <p:ph type="title"/>
          </p:nvPr>
        </p:nvSpPr>
        <p:spPr>
          <a:xfrm>
            <a:off x="643467" y="816638"/>
            <a:ext cx="3367359" cy="5224724"/>
          </a:xfrm>
        </p:spPr>
        <p:txBody>
          <a:bodyPr anchor="ctr">
            <a:normAutofit/>
          </a:bodyPr>
          <a:lstStyle/>
          <a:p>
            <a:r>
              <a:rPr kumimoji="0" lang="en-US" b="0" i="0" u="none" strike="noStrike" kern="1200" cap="none" spc="0" normalizeH="0" baseline="0" noProof="0" dirty="0">
                <a:ln>
                  <a:noFill/>
                </a:ln>
                <a:effectLst/>
                <a:uLnTx/>
                <a:uFillTx/>
                <a:latin typeface="Century Gothic" panose="020B0502020202020204" pitchFamily="34" charset="0"/>
                <a:ea typeface="+mj-ea"/>
                <a:cs typeface="+mj-cs"/>
              </a:rPr>
              <a:t>CEDS</a:t>
            </a:r>
            <a:br>
              <a:rPr kumimoji="0" lang="en-US" b="0" i="0" u="none" strike="noStrike" kern="1200" cap="none" spc="0" normalizeH="0" baseline="0" noProof="0" dirty="0">
                <a:ln>
                  <a:noFill/>
                </a:ln>
                <a:effectLst/>
                <a:uLnTx/>
                <a:uFillTx/>
                <a:latin typeface="Century Gothic" panose="020B0502020202020204" pitchFamily="34" charset="0"/>
                <a:ea typeface="+mj-ea"/>
                <a:cs typeface="+mj-cs"/>
              </a:rPr>
            </a:br>
            <a:r>
              <a:rPr kumimoji="0" lang="en-US" b="0" i="0" u="none" strike="noStrike" kern="1200" cap="none" spc="0" normalizeH="0" baseline="0" noProof="0" dirty="0">
                <a:ln>
                  <a:noFill/>
                </a:ln>
                <a:effectLst/>
                <a:uLnTx/>
                <a:uFillTx/>
                <a:latin typeface="Century Gothic" panose="020B0502020202020204" pitchFamily="34" charset="0"/>
                <a:ea typeface="+mj-ea"/>
                <a:cs typeface="+mj-cs"/>
              </a:rPr>
              <a:t>Goals</a:t>
            </a:r>
            <a:endParaRPr lang="en-US" dirty="0"/>
          </a:p>
        </p:txBody>
      </p:sp>
      <p:sp>
        <p:nvSpPr>
          <p:cNvPr id="3" name="Content Placeholder 2">
            <a:extLst>
              <a:ext uri="{FF2B5EF4-FFF2-40B4-BE49-F238E27FC236}">
                <a16:creationId xmlns:a16="http://schemas.microsoft.com/office/drawing/2014/main" id="{ABD0DA84-465B-873B-C3EF-B889A24FF1E7}"/>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dirty="0"/>
              <a:t>Attract New Workers and Expand Labor Force</a:t>
            </a:r>
          </a:p>
          <a:p>
            <a:pPr>
              <a:buFont typeface="+mj-lt"/>
              <a:buAutoNum type="arabicPeriod"/>
            </a:pPr>
            <a:endParaRPr lang="en-US" dirty="0"/>
          </a:p>
          <a:p>
            <a:pPr>
              <a:buFont typeface="+mj-lt"/>
              <a:buAutoNum type="arabicPeriod"/>
            </a:pPr>
            <a:r>
              <a:rPr lang="en-US" dirty="0"/>
              <a:t>Equity</a:t>
            </a:r>
          </a:p>
          <a:p>
            <a:pPr>
              <a:buFont typeface="+mj-lt"/>
              <a:buAutoNum type="arabicPeriod"/>
            </a:pPr>
            <a:endParaRPr lang="en-US" dirty="0"/>
          </a:p>
          <a:p>
            <a:pPr>
              <a:buFont typeface="+mj-lt"/>
              <a:buAutoNum type="arabicPeriod"/>
            </a:pPr>
            <a:r>
              <a:rPr lang="en-US" dirty="0"/>
              <a:t>Business Development and Job Creation</a:t>
            </a:r>
          </a:p>
          <a:p>
            <a:pPr>
              <a:buFont typeface="+mj-lt"/>
              <a:buAutoNum type="arabicPeriod"/>
            </a:pPr>
            <a:endParaRPr lang="en-US" dirty="0"/>
          </a:p>
          <a:p>
            <a:pPr>
              <a:buFont typeface="+mj-lt"/>
              <a:buAutoNum type="arabicPeriod"/>
            </a:pPr>
            <a:r>
              <a:rPr lang="en-US" dirty="0"/>
              <a:t>Workforce Development and Employee Retention</a:t>
            </a:r>
          </a:p>
          <a:p>
            <a:pPr>
              <a:buFont typeface="+mj-lt"/>
              <a:buAutoNum type="arabicPeriod"/>
            </a:pPr>
            <a:endParaRPr lang="en-US" dirty="0"/>
          </a:p>
          <a:p>
            <a:pPr>
              <a:buFont typeface="+mj-lt"/>
              <a:buAutoNum type="arabicPeriod"/>
            </a:pPr>
            <a:r>
              <a:rPr lang="en-US" dirty="0"/>
              <a:t>Infrastructure and Resilience</a:t>
            </a:r>
          </a:p>
          <a:p>
            <a:pPr>
              <a:buFont typeface="+mj-lt"/>
              <a:buAutoNum type="arabicPeriod"/>
            </a:pPr>
            <a:endParaRPr lang="en-US" dirty="0"/>
          </a:p>
          <a:p>
            <a:pPr>
              <a:buFont typeface="+mj-lt"/>
              <a:buAutoNum type="arabicPeriod"/>
            </a:pPr>
            <a:r>
              <a:rPr lang="en-US" dirty="0"/>
              <a:t>Quality of Life</a:t>
            </a:r>
          </a:p>
        </p:txBody>
      </p:sp>
    </p:spTree>
    <p:extLst>
      <p:ext uri="{BB962C8B-B14F-4D97-AF65-F5344CB8AC3E}">
        <p14:creationId xmlns:p14="http://schemas.microsoft.com/office/powerpoint/2010/main" val="119783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BA98-9DC7-4C60-8D29-26DC9C5BCBC7}"/>
              </a:ext>
            </a:extLst>
          </p:cNvPr>
          <p:cNvSpPr>
            <a:spLocks noGrp="1"/>
          </p:cNvSpPr>
          <p:nvPr>
            <p:ph type="title"/>
          </p:nvPr>
        </p:nvSpPr>
        <p:spPr>
          <a:xfrm>
            <a:off x="677334" y="609600"/>
            <a:ext cx="8596668" cy="696686"/>
          </a:xfrm>
        </p:spPr>
        <p:txBody>
          <a:bodyPr/>
          <a:lstStyle/>
          <a:p>
            <a:r>
              <a:rPr lang="en-US" dirty="0">
                <a:solidFill>
                  <a:srgbClr val="17406D"/>
                </a:solidFill>
                <a:latin typeface="Century Gothic" panose="020B0502020202020204" pitchFamily="34" charset="0"/>
              </a:rPr>
              <a:t>CEDS and ECOS</a:t>
            </a:r>
          </a:p>
        </p:txBody>
      </p:sp>
      <p:sp>
        <p:nvSpPr>
          <p:cNvPr id="3" name="Content Placeholder 2">
            <a:extLst>
              <a:ext uri="{FF2B5EF4-FFF2-40B4-BE49-F238E27FC236}">
                <a16:creationId xmlns:a16="http://schemas.microsoft.com/office/drawing/2014/main" id="{5635AD23-CFD1-4318-AEA8-965FE4AEEAFD}"/>
              </a:ext>
            </a:extLst>
          </p:cNvPr>
          <p:cNvSpPr>
            <a:spLocks noGrp="1"/>
          </p:cNvSpPr>
          <p:nvPr>
            <p:ph idx="1"/>
          </p:nvPr>
        </p:nvSpPr>
        <p:spPr>
          <a:xfrm>
            <a:off x="677334" y="1463040"/>
            <a:ext cx="8596668" cy="4682497"/>
          </a:xfrm>
        </p:spPr>
        <p:txBody>
          <a:bodyPr vert="horz" lIns="91440" tIns="45720" rIns="91440" bIns="45720" rtlCol="0" anchor="t">
            <a:normAutofit/>
          </a:bodyPr>
          <a:lstStyle/>
          <a:p>
            <a:r>
              <a:rPr lang="en-US" sz="2400" dirty="0">
                <a:solidFill>
                  <a:schemeClr val="tx1"/>
                </a:solidFill>
                <a:latin typeface="Quire Sans" panose="020B0502040400020003" pitchFamily="34" charset="0"/>
                <a:cs typeface="Quire Sans" panose="020B0502040400020003" pitchFamily="34" charset="0"/>
              </a:rPr>
              <a:t>WCVT CEDS = ECOS Plan Supplement #4</a:t>
            </a:r>
          </a:p>
          <a:p>
            <a:pPr marL="457200" lvl="1" indent="0">
              <a:buNone/>
            </a:pPr>
            <a:endParaRPr lang="en-US" sz="2200" dirty="0">
              <a:solidFill>
                <a:schemeClr val="tx1"/>
              </a:solidFill>
              <a:latin typeface="Quire Sans"/>
              <a:cs typeface="Quire Sans"/>
            </a:endParaRPr>
          </a:p>
          <a:p>
            <a:r>
              <a:rPr lang="en-US" sz="2400" dirty="0">
                <a:solidFill>
                  <a:schemeClr val="tx1"/>
                </a:solidFill>
                <a:latin typeface="Quire Sans" panose="020B0502040400020003" pitchFamily="34" charset="0"/>
                <a:cs typeface="Quire Sans" panose="020B0502040400020003" pitchFamily="34" charset="0"/>
              </a:rPr>
              <a:t>Anticipated Adoption: June 2023</a:t>
            </a:r>
            <a:endParaRPr lang="en-US" sz="2200" dirty="0">
              <a:solidFill>
                <a:schemeClr val="tx1"/>
              </a:solidFill>
              <a:latin typeface="Quire Sans" panose="020B0502040400020003" pitchFamily="34" charset="0"/>
              <a:cs typeface="Quire Sans" panose="020B0502040400020003" pitchFamily="34" charset="0"/>
            </a:endParaRPr>
          </a:p>
          <a:p>
            <a:pPr lvl="1"/>
            <a:endParaRPr lang="en-US" sz="2200" dirty="0">
              <a:solidFill>
                <a:schemeClr val="tx1"/>
              </a:solidFill>
              <a:latin typeface="Quire Sans" panose="020B0502040400020003" pitchFamily="34" charset="0"/>
              <a:cs typeface="Quire Sans" panose="020B0502040400020003" pitchFamily="34" charset="0"/>
            </a:endParaRPr>
          </a:p>
          <a:p>
            <a:r>
              <a:rPr lang="en-US" sz="2400" dirty="0">
                <a:solidFill>
                  <a:schemeClr val="tx1"/>
                </a:solidFill>
                <a:latin typeface="Quire Sans" panose="020B0502040400020003" pitchFamily="34" charset="0"/>
                <a:cs typeface="Quire Sans" panose="020B0502040400020003" pitchFamily="34" charset="0"/>
              </a:rPr>
              <a:t>Potential EDD Creation post-adoption</a:t>
            </a:r>
          </a:p>
          <a:p>
            <a:pPr marL="0" indent="0">
              <a:buNone/>
            </a:pPr>
            <a:endParaRPr lang="en-US" dirty="0">
              <a:latin typeface="Quire Sans" panose="020B0502040400020003" pitchFamily="34" charset="0"/>
              <a:cs typeface="Quire Sans" panose="020B0502040400020003"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187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F17951-4140-42C5-A95E-01A015786B32}"/>
              </a:ext>
            </a:extLst>
          </p:cNvPr>
          <p:cNvSpPr>
            <a:spLocks noGrp="1"/>
          </p:cNvSpPr>
          <p:nvPr>
            <p:ph type="title"/>
          </p:nvPr>
        </p:nvSpPr>
        <p:spPr>
          <a:xfrm>
            <a:off x="677334" y="609599"/>
            <a:ext cx="3843375" cy="5545667"/>
          </a:xfrm>
        </p:spPr>
        <p:txBody>
          <a:bodyPr anchor="ctr">
            <a:normAutofit/>
          </a:bodyPr>
          <a:lstStyle/>
          <a:p>
            <a:r>
              <a:rPr kumimoji="0" lang="en-US" b="0" i="0" u="none" strike="noStrike" kern="1200" cap="none" spc="0" normalizeH="0" baseline="0" noProof="0">
                <a:ln>
                  <a:noFill/>
                </a:ln>
                <a:solidFill>
                  <a:schemeClr val="tx1">
                    <a:lumMod val="85000"/>
                    <a:lumOff val="15000"/>
                  </a:schemeClr>
                </a:solidFill>
                <a:effectLst/>
                <a:uLnTx/>
                <a:uFillTx/>
                <a:latin typeface="Century Gothic" panose="020B0502020202020204" pitchFamily="34" charset="0"/>
                <a:ea typeface="+mj-ea"/>
                <a:cs typeface="+mj-cs"/>
              </a:rPr>
              <a:t>Objectives</a:t>
            </a:r>
            <a:endParaRPr lang="en-US">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750EDA71-6030-43F4-A08A-4340FC5AF701}"/>
              </a:ext>
            </a:extLst>
          </p:cNvPr>
          <p:cNvSpPr>
            <a:spLocks noGrp="1"/>
          </p:cNvSpPr>
          <p:nvPr>
            <p:ph idx="1"/>
          </p:nvPr>
        </p:nvSpPr>
        <p:spPr>
          <a:xfrm>
            <a:off x="6116084" y="609600"/>
            <a:ext cx="5511296" cy="5545667"/>
          </a:xfrm>
        </p:spPr>
        <p:txBody>
          <a:bodyPr anchor="ctr">
            <a:normAutofit/>
          </a:bodyPr>
          <a:lstStyle/>
          <a:p>
            <a:r>
              <a:rPr lang="en-US">
                <a:solidFill>
                  <a:srgbClr val="FFFFFF"/>
                </a:solidFill>
              </a:rPr>
              <a:t>Explain West Central Vermont CEDS Project Partnership</a:t>
            </a:r>
          </a:p>
          <a:p>
            <a:endParaRPr lang="en-US">
              <a:solidFill>
                <a:srgbClr val="FFFFFF"/>
              </a:solidFill>
            </a:endParaRPr>
          </a:p>
          <a:p>
            <a:r>
              <a:rPr lang="en-US">
                <a:solidFill>
                  <a:srgbClr val="FFFFFF"/>
                </a:solidFill>
              </a:rPr>
              <a:t>Review Draft CEDS</a:t>
            </a:r>
          </a:p>
          <a:p>
            <a:pPr lvl="1"/>
            <a:r>
              <a:rPr lang="en-US">
                <a:solidFill>
                  <a:srgbClr val="FFFFFF"/>
                </a:solidFill>
              </a:rPr>
              <a:t>Engagement </a:t>
            </a:r>
          </a:p>
          <a:p>
            <a:endParaRPr lang="en-US">
              <a:solidFill>
                <a:srgbClr val="FFFFFF"/>
              </a:solidFill>
            </a:endParaRPr>
          </a:p>
          <a:p>
            <a:r>
              <a:rPr lang="en-US">
                <a:solidFill>
                  <a:srgbClr val="FFFFFF"/>
                </a:solidFill>
              </a:rPr>
              <a:t>Review Timeline</a:t>
            </a:r>
          </a:p>
        </p:txBody>
      </p:sp>
    </p:spTree>
    <p:extLst>
      <p:ext uri="{BB962C8B-B14F-4D97-AF65-F5344CB8AC3E}">
        <p14:creationId xmlns:p14="http://schemas.microsoft.com/office/powerpoint/2010/main" val="19236210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E31BFC-ACD5-461F-8EDF-E50FAE94AB29}"/>
              </a:ext>
            </a:extLst>
          </p:cNvPr>
          <p:cNvSpPr>
            <a:spLocks noGrp="1"/>
          </p:cNvSpPr>
          <p:nvPr>
            <p:ph type="title"/>
          </p:nvPr>
        </p:nvSpPr>
        <p:spPr>
          <a:xfrm>
            <a:off x="643467" y="816638"/>
            <a:ext cx="3367359" cy="5224724"/>
          </a:xfrm>
        </p:spPr>
        <p:txBody>
          <a:bodyPr anchor="ctr">
            <a:normAutofit/>
          </a:bodyPr>
          <a:lstStyle/>
          <a:p>
            <a:r>
              <a:rPr lang="en-US">
                <a:latin typeface="Century Gothic" panose="020B0502020202020204" pitchFamily="34" charset="0"/>
              </a:rPr>
              <a:t>What is a CEDS?</a:t>
            </a:r>
          </a:p>
        </p:txBody>
      </p:sp>
      <p:sp>
        <p:nvSpPr>
          <p:cNvPr id="3" name="Content Placeholder 2">
            <a:extLst>
              <a:ext uri="{FF2B5EF4-FFF2-40B4-BE49-F238E27FC236}">
                <a16:creationId xmlns:a16="http://schemas.microsoft.com/office/drawing/2014/main" id="{5E82A177-C33C-469F-B1DA-F605F60F8105}"/>
              </a:ext>
            </a:extLst>
          </p:cNvPr>
          <p:cNvSpPr>
            <a:spLocks noGrp="1"/>
          </p:cNvSpPr>
          <p:nvPr>
            <p:ph idx="1"/>
          </p:nvPr>
        </p:nvSpPr>
        <p:spPr>
          <a:xfrm>
            <a:off x="4654295" y="816638"/>
            <a:ext cx="4619706" cy="5224724"/>
          </a:xfrm>
        </p:spPr>
        <p:txBody>
          <a:bodyPr anchor="ctr">
            <a:normAutofit/>
          </a:bodyPr>
          <a:lstStyle/>
          <a:p>
            <a:r>
              <a:rPr lang="en-US">
                <a:latin typeface="Quire Sans" panose="020B0502040400020003" pitchFamily="34" charset="0"/>
                <a:cs typeface="Quire Sans" panose="020B0502040400020003" pitchFamily="34" charset="0"/>
              </a:rPr>
              <a:t>A strategy-driven plan for regional economic development</a:t>
            </a:r>
          </a:p>
          <a:p>
            <a:endParaRPr lang="en-US">
              <a:latin typeface="Quire Sans" panose="020B0502040400020003" pitchFamily="34" charset="0"/>
              <a:cs typeface="Quire Sans" panose="020B0502040400020003" pitchFamily="34" charset="0"/>
            </a:endParaRPr>
          </a:p>
          <a:p>
            <a:r>
              <a:rPr lang="en-US">
                <a:latin typeface="Quire Sans" panose="020B0502040400020003" pitchFamily="34" charset="0"/>
                <a:cs typeface="Quire Sans" panose="020B0502040400020003" pitchFamily="34" charset="0"/>
              </a:rPr>
              <a:t>US Economic Development Administration (EDA) Requirements</a:t>
            </a:r>
          </a:p>
          <a:p>
            <a:pPr lvl="1"/>
            <a:r>
              <a:rPr lang="en-US">
                <a:latin typeface="Quire Sans" panose="020B0502040400020003" pitchFamily="34" charset="0"/>
                <a:cs typeface="Quire Sans" panose="020B0502040400020003" pitchFamily="34" charset="0"/>
              </a:rPr>
              <a:t>Economic Profile/Summary</a:t>
            </a:r>
          </a:p>
          <a:p>
            <a:pPr lvl="1"/>
            <a:r>
              <a:rPr lang="en-US">
                <a:latin typeface="Quire Sans" panose="020B0502040400020003" pitchFamily="34" charset="0"/>
                <a:cs typeface="Quire Sans" panose="020B0502040400020003" pitchFamily="34" charset="0"/>
              </a:rPr>
              <a:t>SWOT Analysis</a:t>
            </a:r>
          </a:p>
          <a:p>
            <a:pPr lvl="1"/>
            <a:r>
              <a:rPr lang="en-US">
                <a:latin typeface="Quire Sans" panose="020B0502040400020003" pitchFamily="34" charset="0"/>
                <a:cs typeface="Quire Sans" panose="020B0502040400020003" pitchFamily="34" charset="0"/>
              </a:rPr>
              <a:t>Strategic Direction/Action Plan</a:t>
            </a:r>
          </a:p>
          <a:p>
            <a:pPr lvl="1"/>
            <a:r>
              <a:rPr lang="en-US">
                <a:latin typeface="Quire Sans" panose="020B0502040400020003" pitchFamily="34" charset="0"/>
                <a:cs typeface="Quire Sans" panose="020B0502040400020003" pitchFamily="34" charset="0"/>
              </a:rPr>
              <a:t>Evaluation Framework (Indicators)</a:t>
            </a:r>
          </a:p>
          <a:p>
            <a:pPr lvl="1"/>
            <a:r>
              <a:rPr lang="en-US">
                <a:latin typeface="Quire Sans" panose="020B0502040400020003" pitchFamily="34" charset="0"/>
                <a:cs typeface="Quire Sans" panose="020B0502040400020003" pitchFamily="34" charset="0"/>
              </a:rPr>
              <a:t>Must Address “Economic Resilience”</a:t>
            </a:r>
          </a:p>
          <a:p>
            <a:pPr marL="457200" lvl="1" indent="0">
              <a:buNone/>
            </a:pPr>
            <a:endParaRPr lang="en-US" dirty="0">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49304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10">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4E15F6D-1625-4F2F-956C-C88921309DC8}"/>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What is West Central Vermont?</a:t>
            </a:r>
          </a:p>
        </p:txBody>
      </p:sp>
      <p:sp>
        <p:nvSpPr>
          <p:cNvPr id="3" name="Content Placeholder 2">
            <a:extLst>
              <a:ext uri="{FF2B5EF4-FFF2-40B4-BE49-F238E27FC236}">
                <a16:creationId xmlns:a16="http://schemas.microsoft.com/office/drawing/2014/main" id="{2E8335BC-2FDE-4419-949F-58D6139EAF3B}"/>
              </a:ext>
            </a:extLst>
          </p:cNvPr>
          <p:cNvSpPr>
            <a:spLocks noGrp="1"/>
          </p:cNvSpPr>
          <p:nvPr>
            <p:ph sz="half" idx="1"/>
          </p:nvPr>
        </p:nvSpPr>
        <p:spPr>
          <a:xfrm>
            <a:off x="5209563" y="2160589"/>
            <a:ext cx="4064439" cy="3880773"/>
          </a:xfrm>
        </p:spPr>
        <p:txBody>
          <a:bodyPr vert="horz" lIns="91440" tIns="45720" rIns="91440" bIns="45720" rtlCol="0">
            <a:normAutofit/>
          </a:bodyPr>
          <a:lstStyle/>
          <a:p>
            <a:r>
              <a:rPr lang="en-US"/>
              <a:t>Four sub-regions:</a:t>
            </a:r>
          </a:p>
          <a:p>
            <a:pPr lvl="1"/>
            <a:r>
              <a:rPr lang="en-US"/>
              <a:t>Addison County (except Granville and Hancock)</a:t>
            </a:r>
          </a:p>
          <a:p>
            <a:pPr lvl="1"/>
            <a:r>
              <a:rPr lang="en-US"/>
              <a:t>Chittenden County</a:t>
            </a:r>
          </a:p>
          <a:p>
            <a:pPr lvl="1"/>
            <a:r>
              <a:rPr lang="en-US"/>
              <a:t>Central Vermont (Washington County plus Orange, Washington, and Williamstown in Orange County)</a:t>
            </a:r>
          </a:p>
          <a:p>
            <a:pPr lvl="1"/>
            <a:r>
              <a:rPr lang="en-US"/>
              <a:t>Rutland County (except Pittsfield)</a:t>
            </a:r>
          </a:p>
          <a:p>
            <a:pPr marL="457200" lvl="1" indent="0"/>
            <a:endParaRPr lang="en-US"/>
          </a:p>
          <a:p>
            <a:r>
              <a:rPr lang="en-US"/>
              <a:t>90 Municipalities</a:t>
            </a:r>
          </a:p>
          <a:p>
            <a:endParaRPr lang="en-US" dirty="0"/>
          </a:p>
        </p:txBody>
      </p:sp>
      <p:pic>
        <p:nvPicPr>
          <p:cNvPr id="6" name="Content Placeholder 5" descr="Map&#10;&#10;Description automatically generated">
            <a:extLst>
              <a:ext uri="{FF2B5EF4-FFF2-40B4-BE49-F238E27FC236}">
                <a16:creationId xmlns:a16="http://schemas.microsoft.com/office/drawing/2014/main" id="{2BEE225E-593D-47A0-AB45-A7F34D9E021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614" r="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4" name="Isosceles Triangle 2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942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B54BA26-1152-493A-94F2-B88F779E018C}"/>
              </a:ext>
            </a:extLst>
          </p:cNvPr>
          <p:cNvSpPr>
            <a:spLocks noGrp="1"/>
          </p:cNvSpPr>
          <p:nvPr>
            <p:ph type="title"/>
          </p:nvPr>
        </p:nvSpPr>
        <p:spPr>
          <a:xfrm>
            <a:off x="643467" y="816638"/>
            <a:ext cx="3367359" cy="5224724"/>
          </a:xfrm>
        </p:spPr>
        <p:txBody>
          <a:bodyPr anchor="ctr">
            <a:normAutofit/>
          </a:bodyPr>
          <a:lstStyle/>
          <a:p>
            <a:r>
              <a:rPr lang="en-US">
                <a:latin typeface="Century Gothic" panose="020B0502020202020204" pitchFamily="34" charset="0"/>
              </a:rPr>
              <a:t>Why Write a CEDS? </a:t>
            </a:r>
          </a:p>
        </p:txBody>
      </p:sp>
      <p:sp>
        <p:nvSpPr>
          <p:cNvPr id="3" name="Content Placeholder 2">
            <a:extLst>
              <a:ext uri="{FF2B5EF4-FFF2-40B4-BE49-F238E27FC236}">
                <a16:creationId xmlns:a16="http://schemas.microsoft.com/office/drawing/2014/main" id="{F398B796-B7F2-4743-A4EE-AB4D9A40C5DB}"/>
              </a:ext>
            </a:extLst>
          </p:cNvPr>
          <p:cNvSpPr>
            <a:spLocks noGrp="1"/>
          </p:cNvSpPr>
          <p:nvPr>
            <p:ph idx="1"/>
          </p:nvPr>
        </p:nvSpPr>
        <p:spPr>
          <a:xfrm>
            <a:off x="4654295" y="816638"/>
            <a:ext cx="4619706" cy="5224724"/>
          </a:xfrm>
        </p:spPr>
        <p:txBody>
          <a:bodyPr vert="horz" lIns="91440" tIns="45720" rIns="91440" bIns="45720" rtlCol="0" anchor="ctr">
            <a:normAutofit/>
          </a:bodyPr>
          <a:lstStyle/>
          <a:p>
            <a:r>
              <a:rPr lang="en-US">
                <a:latin typeface="Quire Sans"/>
                <a:cs typeface="Quire Sans"/>
              </a:rPr>
              <a:t>Collaboration and Coordination</a:t>
            </a:r>
          </a:p>
          <a:p>
            <a:pPr lvl="1"/>
            <a:r>
              <a:rPr lang="en-US">
                <a:latin typeface="Quire Sans"/>
                <a:cs typeface="Quire Sans"/>
              </a:rPr>
              <a:t>Inform Regional Plans</a:t>
            </a:r>
          </a:p>
          <a:p>
            <a:pPr lvl="1"/>
            <a:r>
              <a:rPr lang="en-US">
                <a:latin typeface="Quire Sans"/>
                <a:cs typeface="Quire Sans"/>
              </a:rPr>
              <a:t>Cross sector coordination and collaboration</a:t>
            </a:r>
          </a:p>
          <a:p>
            <a:pPr lvl="1"/>
            <a:r>
              <a:rPr lang="en-US">
                <a:latin typeface="Quire Sans"/>
                <a:cs typeface="Quire Sans"/>
              </a:rPr>
              <a:t>Equity</a:t>
            </a:r>
          </a:p>
          <a:p>
            <a:pPr lvl="1"/>
            <a:r>
              <a:rPr lang="en-US">
                <a:latin typeface="Quire Sans"/>
                <a:cs typeface="Quire Sans"/>
              </a:rPr>
              <a:t>Potential Economic Development District (EDD)</a:t>
            </a:r>
          </a:p>
          <a:p>
            <a:pPr marL="0" indent="0">
              <a:buNone/>
            </a:pPr>
            <a:endParaRPr lang="en-US">
              <a:latin typeface="Quire Sans"/>
              <a:cs typeface="Quire Sans"/>
            </a:endParaRPr>
          </a:p>
          <a:p>
            <a:pPr>
              <a:buClr>
                <a:srgbClr val="5FCBEF"/>
              </a:buClr>
              <a:defRPr/>
            </a:pPr>
            <a:r>
              <a:rPr lang="en-US">
                <a:latin typeface="Quire Sans"/>
                <a:cs typeface="Quire Sans"/>
              </a:rPr>
              <a:t>Additional EDA Funding Opportunities</a:t>
            </a:r>
          </a:p>
          <a:p>
            <a:pPr>
              <a:buClr>
                <a:srgbClr val="5FCBEF"/>
              </a:buClr>
              <a:defRPr/>
            </a:pPr>
            <a:endParaRPr lang="en-US">
              <a:latin typeface="Trebuchet MS"/>
              <a:cs typeface="Quire Sans"/>
            </a:endParaRPr>
          </a:p>
          <a:p>
            <a:pPr marL="342900" marR="0" lvl="0" indent="-342900" defTabSz="457200">
              <a:spcBef>
                <a:spcPts val="1000"/>
              </a:spcBef>
              <a:spcAft>
                <a:spcPts val="0"/>
              </a:spcAft>
              <a:buClr>
                <a:srgbClr val="5FCBEF"/>
              </a:buClr>
              <a:buSzPct val="80000"/>
              <a:buFont typeface="Wingdings 3" charset="2"/>
              <a:buChar char=""/>
              <a:tabLst/>
              <a:defRPr/>
            </a:pPr>
            <a:r>
              <a:rPr kumimoji="0" lang="en-US" b="0" i="0" u="none" strike="noStrike" kern="1200" cap="none" spc="0" normalizeH="0" baseline="0" noProof="0">
                <a:ln>
                  <a:noFill/>
                </a:ln>
                <a:effectLst/>
                <a:uLnTx/>
                <a:uFillTx/>
                <a:latin typeface="Quire Sans"/>
                <a:cs typeface="Quire Sans"/>
              </a:rPr>
              <a:t>Three Sub-regions do not have a CEDS</a:t>
            </a:r>
            <a:endParaRPr lang="en-US"/>
          </a:p>
          <a:p>
            <a:pPr marL="742950" marR="0" lvl="1" indent="-285750" defTabSz="457200" rtl="0" eaLnBrk="1" fontAlgn="auto" latinLnBrk="0" hangingPunct="1">
              <a:spcBef>
                <a:spcPts val="1000"/>
              </a:spcBef>
              <a:spcAft>
                <a:spcPts val="0"/>
              </a:spcAft>
              <a:buClr>
                <a:srgbClr val="5FCBEF"/>
              </a:buClr>
              <a:buSzPct val="80000"/>
              <a:buFont typeface="Wingdings 3" charset="2"/>
              <a:buChar char=""/>
              <a:tabLst/>
              <a:defRPr/>
            </a:pPr>
            <a:r>
              <a:rPr kumimoji="0" lang="en-US" b="0" i="0" u="none" strike="noStrike" kern="1200" cap="none" spc="0" normalizeH="0" baseline="0" noProof="0">
                <a:ln>
                  <a:noFill/>
                </a:ln>
                <a:effectLst/>
                <a:uLnTx/>
                <a:uFillTx/>
                <a:latin typeface="Quire Sans"/>
                <a:cs typeface="Quire Sans"/>
              </a:rPr>
              <a:t>CCRPC/GBIC sub-region has a CEDS</a:t>
            </a:r>
            <a:endParaRPr lang="en-US" b="0" i="0" u="none" strike="noStrike" kern="1200" cap="none" spc="0" normalizeH="0" baseline="0" noProof="0">
              <a:ln>
                <a:noFill/>
              </a:ln>
              <a:effectLst/>
              <a:uLnTx/>
              <a:uFillTx/>
              <a:latin typeface="Quire Sans"/>
              <a:cs typeface="Quire Sans"/>
            </a:endParaRPr>
          </a:p>
          <a:p>
            <a:endParaRPr lang="en-US" dirty="0"/>
          </a:p>
          <a:p>
            <a:endParaRPr lang="en-US" dirty="0"/>
          </a:p>
        </p:txBody>
      </p:sp>
    </p:spTree>
    <p:extLst>
      <p:ext uri="{BB962C8B-B14F-4D97-AF65-F5344CB8AC3E}">
        <p14:creationId xmlns:p14="http://schemas.microsoft.com/office/powerpoint/2010/main" val="173661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6">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28">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0" name="Straight Connector 29">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A1D7AF6-CBE3-42E1-BA62-A56AAE3718B6}"/>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latin typeface="Century Gothic" panose="020B0502020202020204" pitchFamily="34" charset="0"/>
              </a:rPr>
              <a:t>Work to Date</a:t>
            </a:r>
          </a:p>
        </p:txBody>
      </p:sp>
      <p:sp>
        <p:nvSpPr>
          <p:cNvPr id="44" name="Rectangle 39">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200C5FEF-4C3B-96C6-4121-492D4F7EFF9B}"/>
              </a:ext>
            </a:extLst>
          </p:cNvPr>
          <p:cNvGraphicFramePr>
            <a:graphicFrameLocks noGrp="1"/>
          </p:cNvGraphicFramePr>
          <p:nvPr>
            <p:ph idx="1"/>
            <p:extLst>
              <p:ext uri="{D42A27DB-BD31-4B8C-83A1-F6EECF244321}">
                <p14:modId xmlns:p14="http://schemas.microsoft.com/office/powerpoint/2010/main" val="812702526"/>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24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4337BF6-5A05-BFFD-50F3-C10336C3D56E}"/>
              </a:ext>
            </a:extLst>
          </p:cNvPr>
          <p:cNvSpPr>
            <a:spLocks noGrp="1"/>
          </p:cNvSpPr>
          <p:nvPr>
            <p:ph type="title"/>
          </p:nvPr>
        </p:nvSpPr>
        <p:spPr>
          <a:xfrm>
            <a:off x="673754" y="643467"/>
            <a:ext cx="4203045" cy="1375608"/>
          </a:xfrm>
        </p:spPr>
        <p:txBody>
          <a:bodyPr anchor="ctr">
            <a:normAutofit/>
          </a:bodyPr>
          <a:lstStyle/>
          <a:p>
            <a:r>
              <a:rPr kumimoji="0" lang="en-US" b="0"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Draft CEDS</a:t>
            </a:r>
            <a:endParaRPr lang="en-US">
              <a:solidFill>
                <a:schemeClr val="bg1"/>
              </a:solidFill>
            </a:endParaRPr>
          </a:p>
        </p:txBody>
      </p:sp>
      <p:sp>
        <p:nvSpPr>
          <p:cNvPr id="3" name="Content Placeholder 2">
            <a:extLst>
              <a:ext uri="{FF2B5EF4-FFF2-40B4-BE49-F238E27FC236}">
                <a16:creationId xmlns:a16="http://schemas.microsoft.com/office/drawing/2014/main" id="{78AE31DA-DCC0-A16E-CC10-3D2D1FD88EAB}"/>
              </a:ext>
            </a:extLst>
          </p:cNvPr>
          <p:cNvSpPr>
            <a:spLocks noGrp="1"/>
          </p:cNvSpPr>
          <p:nvPr>
            <p:ph idx="1"/>
          </p:nvPr>
        </p:nvSpPr>
        <p:spPr>
          <a:xfrm>
            <a:off x="673754" y="2160590"/>
            <a:ext cx="3973943" cy="3440110"/>
          </a:xfrm>
        </p:spPr>
        <p:txBody>
          <a:bodyPr>
            <a:normAutofit/>
          </a:bodyPr>
          <a:lstStyle/>
          <a:p>
            <a:pPr>
              <a:lnSpc>
                <a:spcPct val="90000"/>
              </a:lnSpc>
            </a:pPr>
            <a:r>
              <a:rPr lang="en-US" sz="1500">
                <a:solidFill>
                  <a:schemeClr val="bg1"/>
                </a:solidFill>
              </a:rPr>
              <a:t>Draft available at: </a:t>
            </a:r>
            <a:r>
              <a:rPr lang="en-US" sz="1500">
                <a:solidFill>
                  <a:schemeClr val="bg1"/>
                </a:solidFill>
                <a:hlinkClick r:id="rId2"/>
              </a:rPr>
              <a:t>https://www.westcentralvt.org/</a:t>
            </a:r>
            <a:r>
              <a:rPr lang="en-US" sz="1500">
                <a:solidFill>
                  <a:schemeClr val="bg1"/>
                </a:solidFill>
              </a:rPr>
              <a:t> </a:t>
            </a:r>
          </a:p>
          <a:p>
            <a:pPr marL="0" indent="0">
              <a:lnSpc>
                <a:spcPct val="90000"/>
              </a:lnSpc>
              <a:buNone/>
            </a:pPr>
            <a:endParaRPr lang="en-US" sz="1500">
              <a:solidFill>
                <a:schemeClr val="bg1"/>
              </a:solidFill>
            </a:endParaRPr>
          </a:p>
          <a:p>
            <a:pPr>
              <a:lnSpc>
                <a:spcPct val="90000"/>
              </a:lnSpc>
            </a:pPr>
            <a:r>
              <a:rPr lang="en-US" sz="1500">
                <a:solidFill>
                  <a:schemeClr val="bg1"/>
                </a:solidFill>
              </a:rPr>
              <a:t>Soliciting comments via:</a:t>
            </a:r>
          </a:p>
          <a:p>
            <a:pPr lvl="1">
              <a:lnSpc>
                <a:spcPct val="90000"/>
              </a:lnSpc>
            </a:pPr>
            <a:r>
              <a:rPr lang="en-US" sz="1500">
                <a:solidFill>
                  <a:schemeClr val="bg1"/>
                </a:solidFill>
                <a:hlinkClick r:id="rId3"/>
              </a:rPr>
              <a:t>Konveio</a:t>
            </a:r>
            <a:endParaRPr lang="en-US" sz="1500">
              <a:solidFill>
                <a:schemeClr val="bg1"/>
              </a:solidFill>
            </a:endParaRPr>
          </a:p>
          <a:p>
            <a:pPr lvl="1">
              <a:lnSpc>
                <a:spcPct val="90000"/>
              </a:lnSpc>
            </a:pPr>
            <a:r>
              <a:rPr lang="en-US" sz="1500">
                <a:solidFill>
                  <a:schemeClr val="bg1"/>
                </a:solidFill>
              </a:rPr>
              <a:t>Email at </a:t>
            </a:r>
            <a:r>
              <a:rPr lang="en-US" sz="1500">
                <a:solidFill>
                  <a:schemeClr val="bg1"/>
                </a:solidFill>
                <a:hlinkClick r:id="rId4"/>
              </a:rPr>
              <a:t>info@westcentralvt.org</a:t>
            </a:r>
            <a:r>
              <a:rPr lang="en-US" sz="1500">
                <a:solidFill>
                  <a:schemeClr val="bg1"/>
                </a:solidFill>
              </a:rPr>
              <a:t> </a:t>
            </a:r>
          </a:p>
          <a:p>
            <a:pPr marL="0" indent="0">
              <a:lnSpc>
                <a:spcPct val="90000"/>
              </a:lnSpc>
              <a:buNone/>
            </a:pPr>
            <a:endParaRPr lang="en-US" sz="1500">
              <a:solidFill>
                <a:schemeClr val="bg1"/>
              </a:solidFill>
            </a:endParaRPr>
          </a:p>
          <a:p>
            <a:pPr>
              <a:lnSpc>
                <a:spcPct val="90000"/>
              </a:lnSpc>
            </a:pPr>
            <a:r>
              <a:rPr lang="en-US" sz="1500">
                <a:solidFill>
                  <a:schemeClr val="bg1"/>
                </a:solidFill>
              </a:rPr>
              <a:t>Comments due: August 12, 2022</a:t>
            </a:r>
          </a:p>
          <a:p>
            <a:pPr marL="0" indent="0">
              <a:lnSpc>
                <a:spcPct val="90000"/>
              </a:lnSpc>
              <a:buNone/>
            </a:pPr>
            <a:endParaRPr lang="en-US" sz="1500">
              <a:solidFill>
                <a:schemeClr val="bg1"/>
              </a:solidFill>
            </a:endParaRPr>
          </a:p>
          <a:p>
            <a:pPr>
              <a:lnSpc>
                <a:spcPct val="90000"/>
              </a:lnSpc>
            </a:pPr>
            <a:r>
              <a:rPr lang="en-US" sz="1500">
                <a:solidFill>
                  <a:schemeClr val="bg1"/>
                </a:solidFill>
              </a:rPr>
              <a:t>Final Draft: Complete by end of September 2022</a:t>
            </a:r>
          </a:p>
        </p:txBody>
      </p:sp>
      <p:pic>
        <p:nvPicPr>
          <p:cNvPr id="5" name="Picture 4" descr="An aerial view of a city&#10;&#10;Description automatically generated with low confidence">
            <a:extLst>
              <a:ext uri="{FF2B5EF4-FFF2-40B4-BE49-F238E27FC236}">
                <a16:creationId xmlns:a16="http://schemas.microsoft.com/office/drawing/2014/main" id="{D4E714AA-345E-F59D-0318-3AD4EECC6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009" y="195133"/>
            <a:ext cx="4996323" cy="6467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Isosceles Triangle 5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062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7E0B-095D-2AC2-2291-BC205E6EDB02}"/>
              </a:ext>
            </a:extLst>
          </p:cNvPr>
          <p:cNvSpPr>
            <a:spLocks noGrp="1"/>
          </p:cNvSpPr>
          <p:nvPr>
            <p:ph type="title"/>
          </p:nvPr>
        </p:nvSpPr>
        <p:spPr>
          <a:xfrm>
            <a:off x="677334" y="609600"/>
            <a:ext cx="8596668" cy="762000"/>
          </a:xfrm>
        </p:spPr>
        <p:txBody>
          <a:bodyPr/>
          <a:lstStyle/>
          <a:p>
            <a:r>
              <a:rPr kumimoji="0" lang="en-US" sz="3600" b="0" i="0" u="none" strike="noStrike" kern="1200" cap="none" spc="0" normalizeH="0" baseline="0" noProof="0" dirty="0">
                <a:ln>
                  <a:noFill/>
                </a:ln>
                <a:solidFill>
                  <a:srgbClr val="17406D"/>
                </a:solidFill>
                <a:effectLst/>
                <a:uLnTx/>
                <a:uFillTx/>
                <a:latin typeface="Century Gothic" panose="020B0502020202020204" pitchFamily="34" charset="0"/>
                <a:ea typeface="+mj-ea"/>
                <a:cs typeface="+mj-cs"/>
              </a:rPr>
              <a:t>CEDS – Key Findings</a:t>
            </a:r>
            <a:endParaRPr lang="en-US" dirty="0"/>
          </a:p>
        </p:txBody>
      </p:sp>
      <p:sp>
        <p:nvSpPr>
          <p:cNvPr id="3" name="Content Placeholder 2">
            <a:extLst>
              <a:ext uri="{FF2B5EF4-FFF2-40B4-BE49-F238E27FC236}">
                <a16:creationId xmlns:a16="http://schemas.microsoft.com/office/drawing/2014/main" id="{ABD0DA84-465B-873B-C3EF-B889A24FF1E7}"/>
              </a:ext>
            </a:extLst>
          </p:cNvPr>
          <p:cNvSpPr>
            <a:spLocks noGrp="1"/>
          </p:cNvSpPr>
          <p:nvPr>
            <p:ph idx="1"/>
          </p:nvPr>
        </p:nvSpPr>
        <p:spPr>
          <a:xfrm>
            <a:off x="677334" y="1371600"/>
            <a:ext cx="8596668" cy="5212080"/>
          </a:xfrm>
        </p:spPr>
        <p:txBody>
          <a:bodyPr>
            <a:normAutofit fontScale="85000" lnSpcReduction="20000"/>
          </a:bodyPr>
          <a:lstStyle/>
          <a:p>
            <a:r>
              <a:rPr lang="en-US" dirty="0"/>
              <a:t>West Central Vermont is the most economically impactful region of Vermont. The Region’s geographic size, population, economic base, GDP, personal income, level of education, and infrastructure set it apart from the rest of the State.</a:t>
            </a:r>
          </a:p>
          <a:p>
            <a:pPr lvl="1"/>
            <a:r>
              <a:rPr lang="en-US" dirty="0"/>
              <a:t>Growth centered in Chittenden County</a:t>
            </a:r>
          </a:p>
          <a:p>
            <a:pPr marL="457200" lvl="1" indent="0">
              <a:buNone/>
            </a:pPr>
            <a:endParaRPr lang="en-US" dirty="0"/>
          </a:p>
          <a:p>
            <a:r>
              <a:rPr lang="en-US" dirty="0"/>
              <a:t>Diversity</a:t>
            </a:r>
          </a:p>
          <a:p>
            <a:pPr lvl="1"/>
            <a:r>
              <a:rPr lang="en-US" dirty="0"/>
              <a:t>Between 2010 and 2020, the White alone population declined. The population of all other racial groups increased by 95% over the same period (21,020 persons in 2010 to 40,949 persons in 2020).</a:t>
            </a:r>
          </a:p>
          <a:p>
            <a:endParaRPr lang="en-US" dirty="0"/>
          </a:p>
          <a:p>
            <a:r>
              <a:rPr lang="en-US" dirty="0"/>
              <a:t>COVID Response</a:t>
            </a:r>
          </a:p>
          <a:p>
            <a:pPr lvl="1"/>
            <a:r>
              <a:rPr lang="en-US" dirty="0"/>
              <a:t>Federal Assistance – $11.3 billion to State/businesses/individuals in Vermont</a:t>
            </a:r>
          </a:p>
          <a:p>
            <a:pPr lvl="1"/>
            <a:r>
              <a:rPr lang="en-US" dirty="0"/>
              <a:t>Most severe, direct, and lasting impact on the Leisure and Hospitality </a:t>
            </a:r>
            <a:r>
              <a:rPr lang="en-US" dirty="0" err="1"/>
              <a:t>supersector</a:t>
            </a:r>
            <a:r>
              <a:rPr lang="en-US" dirty="0"/>
              <a:t> of the economy. Total employment in the </a:t>
            </a:r>
            <a:r>
              <a:rPr lang="en-US" dirty="0" err="1"/>
              <a:t>supersector</a:t>
            </a:r>
            <a:r>
              <a:rPr lang="en-US" dirty="0"/>
              <a:t> remained down 16% in December 2021 compared to December 2019. </a:t>
            </a:r>
          </a:p>
          <a:p>
            <a:pPr lvl="1"/>
            <a:r>
              <a:rPr lang="en-US" dirty="0"/>
              <a:t>Total employment in the Retail sector remains down 6% and the Manufacturing </a:t>
            </a:r>
            <a:r>
              <a:rPr lang="en-US" dirty="0" err="1"/>
              <a:t>supersector</a:t>
            </a:r>
            <a:r>
              <a:rPr lang="en-US" dirty="0"/>
              <a:t> remains down 7%. Total employment in theses economic sectors did not improve on a month-to-month basis in 2021.</a:t>
            </a:r>
          </a:p>
          <a:p>
            <a:pPr lvl="1"/>
            <a:r>
              <a:rPr lang="en-US" dirty="0"/>
              <a:t>The Region has generally emerged from the pandemic in a strong economic position. Personal income is up, wages have increased, consumption is strong, and job opportunities are plentiful (see Resilience subsection)</a:t>
            </a:r>
          </a:p>
          <a:p>
            <a:pPr lvl="1"/>
            <a:endParaRPr lang="en-US" dirty="0"/>
          </a:p>
        </p:txBody>
      </p:sp>
    </p:spTree>
    <p:extLst>
      <p:ext uri="{BB962C8B-B14F-4D97-AF65-F5344CB8AC3E}">
        <p14:creationId xmlns:p14="http://schemas.microsoft.com/office/powerpoint/2010/main" val="155781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7E0B-095D-2AC2-2291-BC205E6EDB02}"/>
              </a:ext>
            </a:extLst>
          </p:cNvPr>
          <p:cNvSpPr>
            <a:spLocks noGrp="1"/>
          </p:cNvSpPr>
          <p:nvPr>
            <p:ph type="title"/>
          </p:nvPr>
        </p:nvSpPr>
        <p:spPr>
          <a:xfrm>
            <a:off x="677334" y="609600"/>
            <a:ext cx="8596668" cy="762000"/>
          </a:xfrm>
        </p:spPr>
        <p:txBody>
          <a:bodyPr/>
          <a:lstStyle/>
          <a:p>
            <a:r>
              <a:rPr kumimoji="0" lang="en-US" sz="3600" b="0" i="0" u="none" strike="noStrike" kern="1200" cap="none" spc="0" normalizeH="0" baseline="0" noProof="0" dirty="0">
                <a:ln>
                  <a:noFill/>
                </a:ln>
                <a:solidFill>
                  <a:srgbClr val="17406D"/>
                </a:solidFill>
                <a:effectLst/>
                <a:uLnTx/>
                <a:uFillTx/>
                <a:latin typeface="Century Gothic" panose="020B0502020202020204" pitchFamily="34" charset="0"/>
                <a:ea typeface="+mj-ea"/>
                <a:cs typeface="+mj-cs"/>
              </a:rPr>
              <a:t>CEDS – Key Findings</a:t>
            </a:r>
            <a:endParaRPr lang="en-US" dirty="0"/>
          </a:p>
        </p:txBody>
      </p:sp>
      <p:sp>
        <p:nvSpPr>
          <p:cNvPr id="3" name="Content Placeholder 2">
            <a:extLst>
              <a:ext uri="{FF2B5EF4-FFF2-40B4-BE49-F238E27FC236}">
                <a16:creationId xmlns:a16="http://schemas.microsoft.com/office/drawing/2014/main" id="{ABD0DA84-465B-873B-C3EF-B889A24FF1E7}"/>
              </a:ext>
            </a:extLst>
          </p:cNvPr>
          <p:cNvSpPr>
            <a:spLocks noGrp="1"/>
          </p:cNvSpPr>
          <p:nvPr>
            <p:ph idx="1"/>
          </p:nvPr>
        </p:nvSpPr>
        <p:spPr>
          <a:xfrm>
            <a:off x="677334" y="1371600"/>
            <a:ext cx="8596668" cy="5166359"/>
          </a:xfrm>
        </p:spPr>
        <p:txBody>
          <a:bodyPr>
            <a:normAutofit/>
          </a:bodyPr>
          <a:lstStyle/>
          <a:p>
            <a:r>
              <a:rPr lang="en-US" dirty="0"/>
              <a:t>Economic stability and long-term growth are challenged </a:t>
            </a:r>
            <a:r>
              <a:rPr lang="en-US"/>
              <a:t>due to a labor </a:t>
            </a:r>
            <a:r>
              <a:rPr lang="en-US" dirty="0"/>
              <a:t>shortage. </a:t>
            </a:r>
          </a:p>
          <a:p>
            <a:pPr lvl="1"/>
            <a:r>
              <a:rPr lang="en-US" dirty="0"/>
              <a:t>The labor force participation rate in Vermont (60.9%) is at its lowest point in over 40 years. </a:t>
            </a:r>
          </a:p>
          <a:p>
            <a:pPr marL="457200" lvl="1" indent="0">
              <a:buNone/>
            </a:pPr>
            <a:endParaRPr lang="en-US" dirty="0"/>
          </a:p>
          <a:p>
            <a:r>
              <a:rPr lang="en-US" dirty="0"/>
              <a:t>The Region has high location quotient values for niche manufacturing and value-added agricultural products </a:t>
            </a:r>
          </a:p>
          <a:p>
            <a:pPr lvl="1"/>
            <a:r>
              <a:rPr lang="en-US" dirty="0"/>
              <a:t>But the manufacturing sector has generally not added jobs at the same rate as other sectors, and wage growth in manufacturing has been slower than in all other sectors, since 2010 (see Regional and Sub-regional Economy subsection).</a:t>
            </a:r>
          </a:p>
          <a:p>
            <a:endParaRPr lang="en-US" dirty="0"/>
          </a:p>
        </p:txBody>
      </p:sp>
    </p:spTree>
    <p:extLst>
      <p:ext uri="{BB962C8B-B14F-4D97-AF65-F5344CB8AC3E}">
        <p14:creationId xmlns:p14="http://schemas.microsoft.com/office/powerpoint/2010/main" val="37369376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00bca4c-acc0-4710-a871-2b4ab80c0162" xsi:nil="true"/>
    <lcf76f155ced4ddcb4097134ff3c332f xmlns="8a5eb102-18c4-4157-a3da-db542acf896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5CEA3B0CD8CD4593C0555DF3BB0E2B" ma:contentTypeVersion="18" ma:contentTypeDescription="Create a new document." ma:contentTypeScope="" ma:versionID="c6549b4e278babd88fb6b40b29d198ee">
  <xsd:schema xmlns:xsd="http://www.w3.org/2001/XMLSchema" xmlns:xs="http://www.w3.org/2001/XMLSchema" xmlns:p="http://schemas.microsoft.com/office/2006/metadata/properties" xmlns:ns2="8a5eb102-18c4-4157-a3da-db542acf896b" xmlns:ns3="a00bca4c-acc0-4710-a871-2b4ab80c0162" targetNamespace="http://schemas.microsoft.com/office/2006/metadata/properties" ma:root="true" ma:fieldsID="c478e63e5aaf5600bbdc8c150ff34238" ns2:_="" ns3:_="">
    <xsd:import namespace="8a5eb102-18c4-4157-a3da-db542acf896b"/>
    <xsd:import namespace="a00bca4c-acc0-4710-a871-2b4ab80c01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eb102-18c4-4157-a3da-db542acf8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b84f73-ee4a-499a-a195-63b7fb4769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0bca4c-acc0-4710-a871-2b4ab80c016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d9734ce-ef65-411f-9d98-3d7285133978}" ma:internalName="TaxCatchAll" ma:showField="CatchAllData" ma:web="a00bca4c-acc0-4710-a871-2b4ab80c01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A98BB6-59FE-4293-8D26-79B67AC423DB}">
  <ds:schemaRefs>
    <ds:schemaRef ds:uri="http://schemas.microsoft.com/sharepoint/v3/contenttype/forms"/>
  </ds:schemaRefs>
</ds:datastoreItem>
</file>

<file path=customXml/itemProps2.xml><?xml version="1.0" encoding="utf-8"?>
<ds:datastoreItem xmlns:ds="http://schemas.openxmlformats.org/officeDocument/2006/customXml" ds:itemID="{E3B89608-7A2F-4735-86AF-C24A4307E0D8}">
  <ds:schemaRefs>
    <ds:schemaRef ds:uri="http://schemas.openxmlformats.org/package/2006/metadata/core-properties"/>
    <ds:schemaRef ds:uri="13966707-f8a5-4c09-a0cc-a2f39be762e2"/>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0014a8c3-5162-4fa3-83b0-12d20fb6bc19"/>
    <ds:schemaRef ds:uri="http://purl.org/dc/terms/"/>
    <ds:schemaRef ds:uri="a00bca4c-acc0-4710-a871-2b4ab80c0162"/>
    <ds:schemaRef ds:uri="8a5eb102-18c4-4157-a3da-db542acf896b"/>
  </ds:schemaRefs>
</ds:datastoreItem>
</file>

<file path=customXml/itemProps3.xml><?xml version="1.0" encoding="utf-8"?>
<ds:datastoreItem xmlns:ds="http://schemas.openxmlformats.org/officeDocument/2006/customXml" ds:itemID="{8E557C54-D13E-402A-8190-261B7AB5E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eb102-18c4-4157-a3da-db542acf896b"/>
    <ds:schemaRef ds:uri="a00bca4c-acc0-4710-a871-2b4ab80c0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1857</TotalTime>
  <Words>903</Words>
  <Application>Microsoft Office PowerPoint</Application>
  <PresentationFormat>Widescreen</PresentationFormat>
  <Paragraphs>133</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Quire Sans</vt:lpstr>
      <vt:lpstr>Trebuchet MS</vt:lpstr>
      <vt:lpstr>Wingdings 3</vt:lpstr>
      <vt:lpstr>Facet</vt:lpstr>
      <vt:lpstr>West Central Vermont</vt:lpstr>
      <vt:lpstr>Objectives</vt:lpstr>
      <vt:lpstr>What is a CEDS?</vt:lpstr>
      <vt:lpstr>What is West Central Vermont?</vt:lpstr>
      <vt:lpstr>Why Write a CEDS? </vt:lpstr>
      <vt:lpstr>Work to Date</vt:lpstr>
      <vt:lpstr>Draft CEDS</vt:lpstr>
      <vt:lpstr>CEDS – Key Findings</vt:lpstr>
      <vt:lpstr>CEDS – Key Findings</vt:lpstr>
      <vt:lpstr>CEDS – Key Findings</vt:lpstr>
      <vt:lpstr>CEDS Goals</vt:lpstr>
      <vt:lpstr>CEDS and ECOS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Central Vermont</dc:title>
  <dc:creator>Taylor Newton</dc:creator>
  <cp:lastModifiedBy>Regina Mahony</cp:lastModifiedBy>
  <cp:revision>24</cp:revision>
  <dcterms:created xsi:type="dcterms:W3CDTF">2021-04-30T15:07:07Z</dcterms:created>
  <dcterms:modified xsi:type="dcterms:W3CDTF">2022-07-08T16:32:05Z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0x010100A45CEA3B0CD8CD4593C0555DF3BB0E2B</vt:lpwstr>
  </property>
  <property fmtid="{D5CDD505-2E9C-101B-9397-08002B2CF9AE}" pid="3" name="Order">
    <vt:r8>17922600</vt:r8>
  </property>
  <property fmtid="{D5CDD505-2E9C-101B-9397-08002B2CF9AE}" pid="4" name="MediaServiceImageTags">
    <vt:lpwstr/>
  </property>
</Properties>
</file>